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  <p:sldMasterId id="2147483810" r:id="rId2"/>
    <p:sldMasterId id="2147483823" r:id="rId3"/>
    <p:sldMasterId id="2147483834" r:id="rId4"/>
    <p:sldMasterId id="2147483844" r:id="rId5"/>
    <p:sldMasterId id="2147483859" r:id="rId6"/>
    <p:sldMasterId id="2147483869" r:id="rId7"/>
    <p:sldMasterId id="2147483880" r:id="rId8"/>
  </p:sldMasterIdLst>
  <p:notesMasterIdLst>
    <p:notesMasterId r:id="rId17"/>
  </p:notesMasterIdLst>
  <p:handoutMasterIdLst>
    <p:handoutMasterId r:id="rId18"/>
  </p:handoutMasterIdLst>
  <p:sldIdLst>
    <p:sldId id="393" r:id="rId9"/>
    <p:sldId id="408" r:id="rId10"/>
    <p:sldId id="439" r:id="rId11"/>
    <p:sldId id="436" r:id="rId12"/>
    <p:sldId id="437" r:id="rId13"/>
    <p:sldId id="438" r:id="rId14"/>
    <p:sldId id="440" r:id="rId15"/>
    <p:sldId id="435" r:id="rId16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16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62" cy="497333"/>
          </a:xfrm>
          <a:prstGeom prst="rect">
            <a:avLst/>
          </a:prstGeom>
        </p:spPr>
        <p:txBody>
          <a:bodyPr vert="horz" lIns="87545" tIns="43772" rIns="87545" bIns="4377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5" y="3"/>
            <a:ext cx="2945862" cy="497333"/>
          </a:xfrm>
          <a:prstGeom prst="rect">
            <a:avLst/>
          </a:prstGeom>
        </p:spPr>
        <p:txBody>
          <a:bodyPr vert="horz" lIns="87545" tIns="43772" rIns="87545" bIns="4377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03484-165F-4901-92E3-D921298C2355}" type="datetimeFigureOut">
              <a:rPr lang="de-DE"/>
              <a:pPr>
                <a:defRPr/>
              </a:pPr>
              <a:t>16.03.2022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307"/>
            <a:ext cx="2945862" cy="497333"/>
          </a:xfrm>
          <a:prstGeom prst="rect">
            <a:avLst/>
          </a:prstGeom>
        </p:spPr>
        <p:txBody>
          <a:bodyPr vert="horz" lIns="87545" tIns="43772" rIns="87545" bIns="4377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5" y="9429307"/>
            <a:ext cx="2945862" cy="497333"/>
          </a:xfrm>
          <a:prstGeom prst="rect">
            <a:avLst/>
          </a:prstGeom>
        </p:spPr>
        <p:txBody>
          <a:bodyPr vert="horz" wrap="square" lIns="87545" tIns="43772" rIns="87545" bIns="437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915836-42EB-4F83-A75F-0F978D278B5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85860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62" cy="497333"/>
          </a:xfrm>
          <a:prstGeom prst="rect">
            <a:avLst/>
          </a:prstGeom>
        </p:spPr>
        <p:txBody>
          <a:bodyPr vert="horz" lIns="87545" tIns="43772" rIns="87545" bIns="4377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5" y="3"/>
            <a:ext cx="2945862" cy="497333"/>
          </a:xfrm>
          <a:prstGeom prst="rect">
            <a:avLst/>
          </a:prstGeom>
        </p:spPr>
        <p:txBody>
          <a:bodyPr vert="horz" lIns="87545" tIns="43772" rIns="87545" bIns="4377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B5193B41-D6C3-4CF2-9B81-4C44DA8D281F}" type="datetimeFigureOut">
              <a:rPr lang="de-DE"/>
              <a:pPr>
                <a:defRPr/>
              </a:pPr>
              <a:t>16.03.2022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45" tIns="43772" rIns="87545" bIns="43772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5" y="4777782"/>
            <a:ext cx="5438748" cy="3907835"/>
          </a:xfrm>
          <a:prstGeom prst="rect">
            <a:avLst/>
          </a:prstGeom>
        </p:spPr>
        <p:txBody>
          <a:bodyPr vert="horz" lIns="87545" tIns="43772" rIns="87545" bIns="43772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307"/>
            <a:ext cx="2945862" cy="497333"/>
          </a:xfrm>
          <a:prstGeom prst="rect">
            <a:avLst/>
          </a:prstGeom>
        </p:spPr>
        <p:txBody>
          <a:bodyPr vert="horz" lIns="87545" tIns="43772" rIns="87545" bIns="4377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5" y="9429307"/>
            <a:ext cx="2945862" cy="497333"/>
          </a:xfrm>
          <a:prstGeom prst="rect">
            <a:avLst/>
          </a:prstGeom>
        </p:spPr>
        <p:txBody>
          <a:bodyPr vert="horz" wrap="square" lIns="87545" tIns="43772" rIns="87545" bIns="437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BF8B69-77DF-48DC-816C-F427BDE467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30251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3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7058346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852936"/>
            <a:ext cx="7920880" cy="28803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/>
            </a:lvl1pPr>
            <a:lvl2pPr>
              <a:buClr>
                <a:schemeClr val="accent2">
                  <a:lumMod val="75000"/>
                </a:schemeClr>
              </a:buClr>
              <a:defRPr/>
            </a:lvl2pPr>
            <a:lvl3pPr>
              <a:buClr>
                <a:schemeClr val="accent2">
                  <a:lumMod val="75000"/>
                </a:schemeClr>
              </a:buClr>
              <a:defRPr/>
            </a:lvl3pPr>
            <a:lvl4pPr>
              <a:buClr>
                <a:schemeClr val="accent2">
                  <a:lumMod val="75000"/>
                </a:schemeClr>
              </a:buClr>
              <a:defRPr/>
            </a:lvl4pPr>
            <a:lvl5pPr>
              <a:buClr>
                <a:schemeClr val="accent2">
                  <a:lumMod val="75000"/>
                </a:schemeClr>
              </a:buCl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67944" y="332655"/>
            <a:ext cx="792088" cy="36004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95258" y="6386189"/>
            <a:ext cx="576064" cy="365125"/>
          </a:xfrm>
          <a:prstGeom prst="rect">
            <a:avLst/>
          </a:prstGeom>
        </p:spPr>
        <p:txBody>
          <a:bodyPr/>
          <a:lstStyle/>
          <a:p>
            <a:fld id="{A00BE26F-7BB6-4E50-B348-EDE5192A61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51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1/3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2312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Zum Anpassen der Fußzeile unt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Skalieren: Doppelklick auf Logo &gt; 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88000" y="2980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00549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3630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258300" y="539750"/>
            <a:ext cx="164147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Arial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solidFill>
                  <a:prstClr val="black"/>
                </a:solidFill>
                <a:latin typeface="Arial"/>
              </a:rPr>
              <a:t>Zuschneidewerkzeug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 horizontal bis zur ersten oder zweiten Linie ziehen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Zum Anpassen der Fußzeile unt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Skalieren: Doppelklick auf Logo &gt; 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88000" y="2980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4" y="6040438"/>
            <a:ext cx="3405065" cy="83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s://pixabay.com/static/uploads/photo/2015/10/17/18/28/pinwheel-993017_960_7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9" b="10053"/>
          <a:stretch/>
        </p:blipFill>
        <p:spPr bwMode="auto">
          <a:xfrm>
            <a:off x="0" y="0"/>
            <a:ext cx="9144000" cy="32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ixabay.com/static/uploads/photo/2015/10/17/18/28/pinwheel-993017_960_720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9" b="10053"/>
          <a:stretch/>
        </p:blipFill>
        <p:spPr bwMode="auto">
          <a:xfrm>
            <a:off x="0" y="0"/>
            <a:ext cx="9144000" cy="32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9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2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258300" y="539750"/>
            <a:ext cx="164147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Arial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solidFill>
                  <a:prstClr val="black"/>
                </a:solidFill>
                <a:latin typeface="Arial"/>
              </a:rPr>
              <a:t>Zuschneidewerkzeug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 horizontal bis zur ersten oder zweiten Linie ziehen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Zum Anpassen der Fußzeile unt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Skalieren: Doppelklick auf Logo &gt; 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8000" y="473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8000" y="5230800"/>
            <a:ext cx="8568000" cy="8128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00549F">
                  <a:alpha val="0"/>
                </a:srgb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4" y="6040438"/>
            <a:ext cx="3405065" cy="83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70041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9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Zum Anpassen der Fußzeile unt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Skalieren: Doppelklick auf Logo &gt; 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88000" y="2980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00549F">
                  <a:alpha val="0"/>
                </a:srgb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4" y="6040438"/>
            <a:ext cx="3405065" cy="83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30848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mittig, horizontal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9"/>
          <p:cNvCxnSpPr/>
          <p:nvPr/>
        </p:nvCxnSpPr>
        <p:spPr>
          <a:xfrm>
            <a:off x="287338" y="30368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Zum Anpassen der Fußzeile unt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Skalieren: Doppelklick auf Logo &gt; 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88000" y="3196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4" y="6040438"/>
            <a:ext cx="3405065" cy="83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4"/>
          <p:cNvSpPr txBox="1">
            <a:spLocks noChangeArrowheads="1"/>
          </p:cNvSpPr>
          <p:nvPr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Prof.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Dr. Walter Frenz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43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87338" y="1684800"/>
            <a:ext cx="8569325" cy="31940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02456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152000"/>
            <a:ext cx="8568000" cy="252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/>
            </a:lvl1pPr>
            <a:lvl2pPr marL="216000" indent="180000">
              <a:buClr>
                <a:schemeClr val="tx2"/>
              </a:buClr>
              <a:defRPr sz="1800"/>
            </a:lvl2pPr>
            <a:lvl3pPr marL="432000" indent="180000">
              <a:buClr>
                <a:schemeClr val="tx2"/>
              </a:buClr>
              <a:buFont typeface="Symbol" panose="05050102010706020507" pitchFamily="18" charset="2"/>
              <a:buChar char="-"/>
              <a:defRPr sz="1600"/>
            </a:lvl3pPr>
            <a:lvl4pPr marL="648000" indent="18000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864000" indent="180000">
              <a:buClr>
                <a:schemeClr val="tx2"/>
              </a:buClr>
              <a:buFont typeface="Arial" panose="020B0604020202020204" pitchFamily="34" charset="0"/>
              <a:buChar char="-"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287338" y="1684800"/>
            <a:ext cx="8569325" cy="3751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1115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1684338"/>
            <a:ext cx="27813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287338" y="1684799"/>
            <a:ext cx="5648325" cy="39859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680812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52525"/>
            <a:ext cx="85725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87338" y="5359400"/>
            <a:ext cx="8559667" cy="499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786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258300" y="539750"/>
            <a:ext cx="164147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latin typeface="+mn-lt"/>
              </a:rPr>
              <a:t>Zuschneidewerkzeug</a:t>
            </a:r>
            <a:r>
              <a:rPr lang="de-DE" sz="1000" dirty="0">
                <a:latin typeface="+mn-lt"/>
              </a:rPr>
              <a:t> horizontal bis zur ersten oder zweiten Linie ziehen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62833" y="3755231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4444" y="4384676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2050" name="Picture 2" descr="https://pixabay.com/static/uploads/photo/2015/10/17/18/28/pinwheel-993017_960_72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9" b="10053"/>
          <a:stretch/>
        </p:blipFill>
        <p:spPr bwMode="auto">
          <a:xfrm>
            <a:off x="0" y="0"/>
            <a:ext cx="9144000" cy="32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98A1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41. Fachgespräch der Clearingstelle EEG | KWKG, 7.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2595206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287338" y="1684800"/>
            <a:ext cx="8569325" cy="3632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23105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9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87338" y="2487613"/>
            <a:ext cx="8569325" cy="10795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srgbClr val="00549F"/>
                </a:solidFill>
              </a:rPr>
              <a:t>Vielen Dank</a:t>
            </a:r>
            <a:br>
              <a:rPr lang="de-DE" dirty="0">
                <a:solidFill>
                  <a:srgbClr val="00549F"/>
                </a:solidFill>
              </a:rPr>
            </a:br>
            <a:r>
              <a:rPr lang="de-DE" dirty="0">
                <a:solidFill>
                  <a:srgbClr val="00549F"/>
                </a:solidFill>
              </a:rPr>
              <a:t>für Ihre Aufmerksamkeit</a:t>
            </a:r>
            <a:endParaRPr lang="en-US" dirty="0">
              <a:solidFill>
                <a:srgbClr val="00549F"/>
              </a:solidFill>
            </a:endParaRPr>
          </a:p>
        </p:txBody>
      </p:sp>
      <p:sp>
        <p:nvSpPr>
          <p:cNvPr id="9" name="Textplatzhalt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3988800"/>
            <a:ext cx="8569325" cy="16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 baseline="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dirty="0"/>
              <a:t>Prof. Dr. jur. Walter Frenz</a:t>
            </a:r>
          </a:p>
          <a:p>
            <a:pPr lvl="0"/>
            <a:r>
              <a:rPr lang="de-DE" dirty="0"/>
              <a:t>Lehr- und Forschungsgebiet Berg-, Umwelt- und Europarecht</a:t>
            </a:r>
          </a:p>
          <a:p>
            <a:pPr lvl="0"/>
            <a:r>
              <a:rPr lang="de-DE" dirty="0"/>
              <a:t>RWTH Aachen</a:t>
            </a:r>
          </a:p>
          <a:p>
            <a:pPr lvl="0"/>
            <a:r>
              <a:rPr lang="de-DE" dirty="0" err="1"/>
              <a:t>Wüllnerstraße</a:t>
            </a:r>
            <a:r>
              <a:rPr lang="de-DE" dirty="0"/>
              <a:t> 2</a:t>
            </a:r>
          </a:p>
          <a:p>
            <a:pPr lvl="0"/>
            <a:r>
              <a:rPr lang="de-DE" dirty="0"/>
              <a:t>52056 Aachen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00549F">
                  <a:alpha val="0"/>
                </a:srgb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4" y="6040438"/>
            <a:ext cx="3405065" cy="83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14"/>
          <p:cNvSpPr txBox="1">
            <a:spLocks noChangeArrowheads="1"/>
          </p:cNvSpPr>
          <p:nvPr/>
        </p:nvSpPr>
        <p:spPr bwMode="auto">
          <a:xfrm>
            <a:off x="371926" y="6261442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29.10.2016 l Wasserrecht, </a:t>
            </a:r>
            <a:r>
              <a:rPr lang="de-DE" altLang="de-DE" sz="1200" b="1" dirty="0" err="1">
                <a:solidFill>
                  <a:schemeClr val="accent2">
                    <a:lumMod val="75000"/>
                  </a:schemeClr>
                </a:solidFill>
              </a:rPr>
              <a:t>Habitatschutz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28.10.2016 l Abfallstrafrecht, Kreislaufwirtschaftsgesetz 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18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3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258300" y="539750"/>
            <a:ext cx="164147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latin typeface="+mn-lt"/>
              </a:rPr>
              <a:t>Zuschneidewerkzeug</a:t>
            </a:r>
            <a:r>
              <a:rPr lang="de-DE" sz="1000" dirty="0">
                <a:latin typeface="+mn-lt"/>
              </a:rPr>
              <a:t> horizontal bis zur ersten oder zweiten Linie ziehen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62833" y="3755231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4444" y="4384676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pic>
        <p:nvPicPr>
          <p:cNvPr id="2050" name="Picture 2" descr="https://pixabay.com/static/uploads/photo/2015/10/17/18/28/pinwheel-993017_960_72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9" b="10053"/>
          <a:stretch/>
        </p:blipFill>
        <p:spPr bwMode="auto">
          <a:xfrm>
            <a:off x="0" y="0"/>
            <a:ext cx="9144000" cy="32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29.10.2016 l Wasserrecht,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200" b="1" dirty="0" err="1">
                <a:solidFill>
                  <a:schemeClr val="accent2">
                    <a:lumMod val="75000"/>
                  </a:schemeClr>
                </a:solidFill>
              </a:rPr>
              <a:t>Habitatschutz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06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ittig, horizontal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9"/>
          <p:cNvCxnSpPr/>
          <p:nvPr/>
        </p:nvCxnSpPr>
        <p:spPr>
          <a:xfrm>
            <a:off x="287338" y="30368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88000" y="3196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29.10.2016 l Wasserrecht, </a:t>
            </a:r>
            <a:r>
              <a:rPr lang="de-DE" altLang="de-DE" sz="1200" b="1" dirty="0" err="1">
                <a:solidFill>
                  <a:schemeClr val="accent2">
                    <a:lumMod val="75000"/>
                  </a:schemeClr>
                </a:solidFill>
              </a:rPr>
              <a:t>Habitatschutz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69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87338" y="1684800"/>
            <a:ext cx="8569325" cy="31940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833969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152000"/>
            <a:ext cx="8568000" cy="252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/>
            </a:lvl1pPr>
            <a:lvl2pPr marL="216000" indent="180000">
              <a:buClr>
                <a:schemeClr val="tx2"/>
              </a:buClr>
              <a:defRPr sz="1800"/>
            </a:lvl2pPr>
            <a:lvl3pPr marL="432000" indent="180000">
              <a:buClr>
                <a:schemeClr val="tx2"/>
              </a:buClr>
              <a:buFont typeface="Symbol" panose="05050102010706020507" pitchFamily="18" charset="2"/>
              <a:buChar char="-"/>
              <a:defRPr sz="1600"/>
            </a:lvl3pPr>
            <a:lvl4pPr marL="648000" indent="18000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864000" indent="180000">
              <a:buClr>
                <a:schemeClr val="tx2"/>
              </a:buClr>
              <a:buFont typeface="Arial" panose="020B0604020202020204" pitchFamily="34" charset="0"/>
              <a:buChar char="-"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287338" y="1684800"/>
            <a:ext cx="8569325" cy="3751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5445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1684338"/>
            <a:ext cx="27813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287338" y="1684799"/>
            <a:ext cx="5648325" cy="39859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16041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52525"/>
            <a:ext cx="85725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87338" y="5359400"/>
            <a:ext cx="8559667" cy="499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55077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287338" y="1684800"/>
            <a:ext cx="8569325" cy="3632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2670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ittig, horizontal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9"/>
          <p:cNvCxnSpPr/>
          <p:nvPr/>
        </p:nvCxnSpPr>
        <p:spPr>
          <a:xfrm>
            <a:off x="287338" y="30368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88000" y="3196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28.10.2016 l Abfallstrafrecht, Kreislaufwirtschaftsgesetz 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69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9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87338" y="2487613"/>
            <a:ext cx="8569325" cy="10795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Vielen Dank</a:t>
            </a:r>
            <a:br>
              <a:rPr lang="de-DE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für Ihre</a:t>
            </a:r>
            <a:r>
              <a:rPr lang="de-DE" dirty="0"/>
              <a:t>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Aufmerksamkeit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platzhalt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3997189"/>
            <a:ext cx="8569325" cy="16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 baseline="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dirty="0"/>
              <a:t>Prof. Dr. jur. Walter Frenz</a:t>
            </a:r>
          </a:p>
          <a:p>
            <a:pPr lvl="0"/>
            <a:r>
              <a:rPr lang="de-DE" dirty="0"/>
              <a:t>Lehr- und Forschungsgebiet Berg-, Umwelt- und Europarecht</a:t>
            </a:r>
          </a:p>
        </p:txBody>
      </p:sp>
      <p:sp>
        <p:nvSpPr>
          <p:cNvPr id="6" name="Textfeld 14"/>
          <p:cNvSpPr txBox="1">
            <a:spLocks noChangeArrowheads="1"/>
          </p:cNvSpPr>
          <p:nvPr userDrawn="1"/>
        </p:nvSpPr>
        <p:spPr bwMode="auto">
          <a:xfrm>
            <a:off x="371926" y="6261442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29.10.2016 l Wasserrecht, </a:t>
            </a:r>
            <a:r>
              <a:rPr lang="de-DE" altLang="de-DE" sz="1200" b="1" dirty="0" err="1">
                <a:solidFill>
                  <a:schemeClr val="accent2">
                    <a:lumMod val="75000"/>
                  </a:schemeClr>
                </a:solidFill>
              </a:rPr>
              <a:t>Habitatschutz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24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7058346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852936"/>
            <a:ext cx="7920880" cy="28803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/>
            </a:lvl1pPr>
            <a:lvl2pPr>
              <a:buClr>
                <a:schemeClr val="accent2">
                  <a:lumMod val="75000"/>
                </a:schemeClr>
              </a:buClr>
              <a:defRPr/>
            </a:lvl2pPr>
            <a:lvl3pPr>
              <a:buClr>
                <a:schemeClr val="accent2">
                  <a:lumMod val="75000"/>
                </a:schemeClr>
              </a:buClr>
              <a:defRPr/>
            </a:lvl3pPr>
            <a:lvl4pPr>
              <a:buClr>
                <a:schemeClr val="accent2">
                  <a:lumMod val="75000"/>
                </a:schemeClr>
              </a:buClr>
              <a:defRPr/>
            </a:lvl4pPr>
            <a:lvl5pPr>
              <a:buClr>
                <a:schemeClr val="accent2">
                  <a:lumMod val="75000"/>
                </a:schemeClr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67944" y="332655"/>
            <a:ext cx="792088" cy="36004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95258" y="6386189"/>
            <a:ext cx="576064" cy="365125"/>
          </a:xfrm>
          <a:prstGeom prst="rect">
            <a:avLst/>
          </a:prstGeom>
        </p:spPr>
        <p:txBody>
          <a:bodyPr/>
          <a:lstStyle/>
          <a:p>
            <a:fld id="{A00BE26F-7BB6-4E50-B348-EDE5192A61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511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05632" y="4744239"/>
            <a:ext cx="8568000" cy="9015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23.9.2016 </a:t>
            </a:r>
            <a:br>
              <a:rPr lang="de-DE" dirty="0"/>
            </a:br>
            <a:r>
              <a:rPr lang="de-DE" dirty="0"/>
              <a:t>Energiewende/Ausstieg aus der Kohle</a:t>
            </a:r>
            <a:endParaRPr lang="en-US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36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258300" y="539750"/>
            <a:ext cx="164147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latin typeface="+mn-lt"/>
              </a:rPr>
              <a:t>Zuschneidewerkzeug</a:t>
            </a:r>
            <a:r>
              <a:rPr lang="de-DE" sz="1000" dirty="0">
                <a:latin typeface="+mn-lt"/>
              </a:rPr>
              <a:t> horizontal bis zur ersten oder zweiten Linie ziehen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62833" y="3755231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4444" y="4384676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2050" name="Picture 2" descr="https://pixabay.com/static/uploads/photo/2015/10/17/18/28/pinwheel-993017_960_72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9" b="10053"/>
          <a:stretch/>
        </p:blipFill>
        <p:spPr bwMode="auto">
          <a:xfrm>
            <a:off x="0" y="0"/>
            <a:ext cx="9144000" cy="32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26.9.2016 l Grundsätze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der Energiewende, Vorzulegende Dokumente, Ausschreibungen für Windkraft, Bürgerenergiegesellschaften 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06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ittig, horizontal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9"/>
          <p:cNvCxnSpPr/>
          <p:nvPr/>
        </p:nvCxnSpPr>
        <p:spPr>
          <a:xfrm>
            <a:off x="287338" y="30368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88000" y="3196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26.9.2016 l Grundsätze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der Energiewende, Vorzulegende Dokumente, Ausschreibungen für Windkraft, Bürgerenergiegesellschaften 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69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87338" y="1684800"/>
            <a:ext cx="8569325" cy="31940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83396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152000"/>
            <a:ext cx="8568000" cy="252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/>
            </a:lvl1pPr>
            <a:lvl2pPr marL="216000" indent="180000">
              <a:buClr>
                <a:schemeClr val="tx2"/>
              </a:buClr>
              <a:defRPr sz="1800"/>
            </a:lvl2pPr>
            <a:lvl3pPr marL="432000" indent="180000">
              <a:buClr>
                <a:schemeClr val="tx2"/>
              </a:buClr>
              <a:buFont typeface="Symbol" panose="05050102010706020507" pitchFamily="18" charset="2"/>
              <a:buChar char="-"/>
              <a:defRPr sz="1600"/>
            </a:lvl3pPr>
            <a:lvl4pPr marL="648000" indent="18000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864000" indent="180000">
              <a:buClr>
                <a:schemeClr val="tx2"/>
              </a:buClr>
              <a:buFont typeface="Arial" panose="020B0604020202020204" pitchFamily="34" charset="0"/>
              <a:buChar char="-"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287338" y="1684800"/>
            <a:ext cx="8569325" cy="3751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5445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1684338"/>
            <a:ext cx="27813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287338" y="1684799"/>
            <a:ext cx="5648325" cy="39859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16041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52525"/>
            <a:ext cx="85725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87338" y="5359400"/>
            <a:ext cx="8559667" cy="499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55077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287338" y="1684800"/>
            <a:ext cx="8569325" cy="3632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2670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87338" y="1684800"/>
            <a:ext cx="8569325" cy="31940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833969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9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87338" y="2487613"/>
            <a:ext cx="8569325" cy="10795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Vielen Dank</a:t>
            </a:r>
            <a:br>
              <a:rPr lang="de-DE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für Ihre</a:t>
            </a:r>
            <a:r>
              <a:rPr lang="de-DE" dirty="0"/>
              <a:t>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Aufmerksamkeit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platzhalt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3988800"/>
            <a:ext cx="8569325" cy="16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 baseline="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dirty="0"/>
              <a:t>Prof. Dr. jur. Walter Frenz</a:t>
            </a:r>
          </a:p>
          <a:p>
            <a:pPr lvl="0"/>
            <a:r>
              <a:rPr lang="de-DE" dirty="0"/>
              <a:t>Lehr- und Forschungsgebiet Berg-, Umwelt- </a:t>
            </a:r>
            <a:r>
              <a:rPr lang="de-DE"/>
              <a:t>und Europarecht</a:t>
            </a:r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26.9.2016 l Grundsätze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der Energiewende, Vorzulegende Dokumente, Ausschreibungen für Windkraft, Bürgerenergiegesellschaften 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24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1/3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2312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88000" y="2980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Titel der Präsentation</a:t>
            </a:r>
            <a:endParaRPr lang="de-DE" sz="1400">
              <a:latin typeface="Arial Narrow" pitchFamily="1" charset="0"/>
            </a:endParaRPr>
          </a:p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Name des Vortragenden </a:t>
            </a:r>
            <a:r>
              <a:rPr lang="de-DE" b="0">
                <a:solidFill>
                  <a:schemeClr val="tx1"/>
                </a:solidFill>
              </a:rPr>
              <a:t>| Organisationseinheit | 00.00.0000</a:t>
            </a:r>
          </a:p>
        </p:txBody>
      </p:sp>
    </p:spTree>
    <p:extLst>
      <p:ext uri="{BB962C8B-B14F-4D97-AF65-F5344CB8AC3E}">
        <p14:creationId xmlns:p14="http://schemas.microsoft.com/office/powerpoint/2010/main" val="3976536593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258300" y="539750"/>
            <a:ext cx="164147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latin typeface="+mn-lt"/>
              </a:rPr>
              <a:t>Zuschneidewerkzeug</a:t>
            </a:r>
            <a:r>
              <a:rPr lang="de-DE" sz="1000" dirty="0">
                <a:latin typeface="+mn-lt"/>
              </a:rPr>
              <a:t> horizontal bis zur ersten oder zweiten Linie ziehen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pic>
        <p:nvPicPr>
          <p:cNvPr id="9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88000" y="2980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4" y="6040438"/>
            <a:ext cx="3405065" cy="83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s://pixabay.com/static/uploads/photo/2015/10/17/18/28/pinwheel-993017_960_7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9" b="10053"/>
          <a:stretch/>
        </p:blipFill>
        <p:spPr bwMode="auto">
          <a:xfrm>
            <a:off x="0" y="0"/>
            <a:ext cx="9144000" cy="32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ixabay.com/static/uploads/photo/2015/10/17/18/28/pinwheel-993017_960_720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9" b="10053"/>
          <a:stretch/>
        </p:blipFill>
        <p:spPr bwMode="auto">
          <a:xfrm>
            <a:off x="0" y="0"/>
            <a:ext cx="9144000" cy="32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06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2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258300" y="539750"/>
            <a:ext cx="164147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latin typeface="+mn-lt"/>
              </a:rPr>
              <a:t>Zuschneidewerkzeug</a:t>
            </a:r>
            <a:r>
              <a:rPr lang="de-DE" sz="1000" dirty="0">
                <a:latin typeface="+mn-lt"/>
              </a:rPr>
              <a:t> horizontal bis zur ersten oder zweiten Linie ziehen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pic>
        <p:nvPicPr>
          <p:cNvPr id="7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8000" y="473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8000" y="5230800"/>
            <a:ext cx="8568000" cy="8128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Titel der Präsentation</a:t>
            </a:r>
            <a:endParaRPr lang="de-DE" sz="1400">
              <a:latin typeface="Arial Narrow" pitchFamily="1" charset="0"/>
            </a:endParaRPr>
          </a:p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Name des Vortragenden </a:t>
            </a:r>
            <a:r>
              <a:rPr lang="de-DE" b="0">
                <a:solidFill>
                  <a:schemeClr val="tx1"/>
                </a:solidFill>
              </a:rPr>
              <a:t>| Organisationseinheit | 00.00.0000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4" y="6040438"/>
            <a:ext cx="3405065" cy="83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671728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9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88000" y="2980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Titel der Präsentation</a:t>
            </a:r>
            <a:endParaRPr lang="de-DE" sz="1400" dirty="0">
              <a:latin typeface="Arial Narrow" pitchFamily="1" charset="0"/>
            </a:endParaRP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Name des Vortragenden </a:t>
            </a:r>
            <a:r>
              <a:rPr lang="de-DE" b="0" dirty="0">
                <a:solidFill>
                  <a:schemeClr val="tx1"/>
                </a:solidFill>
              </a:rPr>
              <a:t>| Organisationseinheit | 00.00.0000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4" y="6040438"/>
            <a:ext cx="3405065" cy="83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457485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mittig, horizontal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9"/>
          <p:cNvCxnSpPr/>
          <p:nvPr/>
        </p:nvCxnSpPr>
        <p:spPr>
          <a:xfrm>
            <a:off x="287338" y="30368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88000" y="3196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4" y="6040438"/>
            <a:ext cx="3405065" cy="83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569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87338" y="1684800"/>
            <a:ext cx="8569325" cy="31940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833969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152000"/>
            <a:ext cx="8568000" cy="252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/>
            </a:lvl1pPr>
            <a:lvl2pPr marL="216000" indent="180000">
              <a:buClr>
                <a:schemeClr val="tx2"/>
              </a:buClr>
              <a:defRPr sz="1800"/>
            </a:lvl2pPr>
            <a:lvl3pPr marL="432000" indent="180000">
              <a:buClr>
                <a:schemeClr val="tx2"/>
              </a:buClr>
              <a:buFont typeface="Symbol" panose="05050102010706020507" pitchFamily="18" charset="2"/>
              <a:buChar char="-"/>
              <a:defRPr sz="1600"/>
            </a:lvl3pPr>
            <a:lvl4pPr marL="648000" indent="18000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864000" indent="180000">
              <a:buClr>
                <a:schemeClr val="tx2"/>
              </a:buClr>
              <a:buFont typeface="Arial" panose="020B0604020202020204" pitchFamily="34" charset="0"/>
              <a:buChar char="-"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287338" y="1684800"/>
            <a:ext cx="8569325" cy="3751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5445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1684338"/>
            <a:ext cx="27813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287338" y="1684799"/>
            <a:ext cx="5648325" cy="39859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16041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52525"/>
            <a:ext cx="85725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87338" y="5359400"/>
            <a:ext cx="8559667" cy="499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5507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152000"/>
            <a:ext cx="8568000" cy="252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/>
            </a:lvl1pPr>
            <a:lvl2pPr marL="216000" indent="180000">
              <a:buClr>
                <a:schemeClr val="tx2"/>
              </a:buClr>
              <a:defRPr sz="1800"/>
            </a:lvl2pPr>
            <a:lvl3pPr marL="432000" indent="180000">
              <a:buClr>
                <a:schemeClr val="tx2"/>
              </a:buClr>
              <a:buFont typeface="Symbol" panose="05050102010706020507" pitchFamily="18" charset="2"/>
              <a:buChar char="-"/>
              <a:defRPr sz="1600"/>
            </a:lvl3pPr>
            <a:lvl4pPr marL="648000" indent="18000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864000" indent="180000">
              <a:buClr>
                <a:schemeClr val="tx2"/>
              </a:buClr>
              <a:buFont typeface="Arial" panose="020B0604020202020204" pitchFamily="34" charset="0"/>
              <a:buChar char="-"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287338" y="1684800"/>
            <a:ext cx="8569325" cy="3751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5445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287338" y="1684800"/>
            <a:ext cx="8569325" cy="3632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267004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9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87338" y="2487613"/>
            <a:ext cx="8569325" cy="10795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</a:t>
            </a:r>
            <a:endParaRPr lang="en-US" dirty="0"/>
          </a:p>
        </p:txBody>
      </p:sp>
      <p:sp>
        <p:nvSpPr>
          <p:cNvPr id="9" name="Textplatzhalt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3988800"/>
            <a:ext cx="8569325" cy="16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 baseline="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dirty="0"/>
              <a:t>Prof. Dr. jur. Walter Frenz</a:t>
            </a:r>
          </a:p>
          <a:p>
            <a:pPr lvl="0"/>
            <a:r>
              <a:rPr lang="de-DE" dirty="0"/>
              <a:t>Lehr- und Forschungsgebiet Berg-, Umwelt- und Europarecht</a:t>
            </a:r>
          </a:p>
          <a:p>
            <a:pPr lvl="0"/>
            <a:r>
              <a:rPr lang="de-DE" dirty="0"/>
              <a:t>RWTH Aachen</a:t>
            </a:r>
          </a:p>
          <a:p>
            <a:pPr lvl="0"/>
            <a:r>
              <a:rPr lang="de-DE" dirty="0" err="1"/>
              <a:t>Wüllnerstraße</a:t>
            </a:r>
            <a:r>
              <a:rPr lang="de-DE" dirty="0"/>
              <a:t> 2</a:t>
            </a:r>
          </a:p>
          <a:p>
            <a:pPr lvl="0"/>
            <a:r>
              <a:rPr lang="de-DE" dirty="0"/>
              <a:t>52056 Aachen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4" y="6040438"/>
            <a:ext cx="3405065" cy="83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14"/>
          <p:cNvSpPr txBox="1">
            <a:spLocks noChangeArrowheads="1"/>
          </p:cNvSpPr>
          <p:nvPr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26.9.2016 l Grundsätze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der Energiewende, Vorzulegende Dokumente, Ausschreibungen für Windkraft, Bürgerenergiegesellschaften 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26.9.2016 l Grundsätze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der Energiewende, Vorzulegende Dokumente, Ausschreibungen für Windkraft, Bürgerenergiegesellschaften 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240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7058346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852936"/>
            <a:ext cx="7920880" cy="2880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67944" y="332655"/>
            <a:ext cx="792088" cy="36004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Titel der Präsentation</a:t>
            </a:r>
            <a:endParaRPr lang="de-DE" sz="1400">
              <a:solidFill>
                <a:srgbClr val="5D707E"/>
              </a:solidFill>
              <a:latin typeface="Arial Narrow" pitchFamily="1" charset="0"/>
            </a:endParaRPr>
          </a:p>
          <a:p>
            <a:pPr>
              <a:defRPr/>
            </a:pPr>
            <a:r>
              <a:rPr lang="de-DE"/>
              <a:t>Name des Vortragenden </a:t>
            </a:r>
            <a:r>
              <a:rPr lang="de-DE" b="0"/>
              <a:t>| Organisationseinheit | 00.00.0000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95258" y="6386189"/>
            <a:ext cx="57606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B83207-EF17-4149-AC0D-56BADE881A1C}" type="slidenum">
              <a:rPr lang="de-DE" smtClean="0"/>
              <a:pPr>
                <a:defRPr/>
              </a:pPr>
              <a:t>‹Nr.›</a:t>
            </a:fld>
            <a:endParaRPr lang="de-DE">
              <a:solidFill>
                <a:srgbClr val="D3D9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13710"/>
      </p:ext>
    </p:extLst>
  </p:cSld>
  <p:clrMapOvr>
    <a:masterClrMapping/>
  </p:clrMapOvr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_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258300" y="539750"/>
            <a:ext cx="164147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latin typeface="+mn-lt"/>
              </a:rPr>
              <a:t>Zuschneidewerkzeug</a:t>
            </a:r>
            <a:r>
              <a:rPr lang="de-DE" sz="1000" dirty="0">
                <a:latin typeface="+mn-lt"/>
              </a:rPr>
              <a:t> horizontal bis zur ersten oder zweiten Linie ziehen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62833" y="3755231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4444" y="4384676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2050" name="Picture 2" descr="https://pixabay.com/static/uploads/photo/2015/10/17/18/28/pinwheel-993017_960_7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9" b="10053"/>
          <a:stretch/>
        </p:blipFill>
        <p:spPr bwMode="auto">
          <a:xfrm>
            <a:off x="0" y="0"/>
            <a:ext cx="9144000" cy="32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14"/>
          <p:cNvSpPr txBox="1">
            <a:spLocks noChangeArrowheads="1"/>
          </p:cNvSpPr>
          <p:nvPr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26.9.2016 l Grundsätze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der Energiewende, Vorzulegende Dokumente, Ausschreibungen für Windkraft, Bürgerenergiegesellschaften 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06501"/>
      </p:ext>
    </p:extLst>
  </p:cSld>
  <p:clrMapOvr>
    <a:masterClrMapping/>
  </p:clrMapOvr>
  <p:hf sldNum="0"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152000"/>
            <a:ext cx="8568000" cy="252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/>
            </a:lvl1pPr>
            <a:lvl2pPr marL="216000" indent="180000">
              <a:buClr>
                <a:schemeClr val="tx2"/>
              </a:buClr>
              <a:defRPr sz="1800"/>
            </a:lvl2pPr>
            <a:lvl3pPr marL="432000" indent="180000">
              <a:buClr>
                <a:schemeClr val="tx2"/>
              </a:buClr>
              <a:buFont typeface="Symbol" panose="05050102010706020507" pitchFamily="18" charset="2"/>
              <a:buChar char="-"/>
              <a:defRPr sz="1600"/>
            </a:lvl3pPr>
            <a:lvl4pPr marL="648000" indent="18000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864000" indent="180000">
              <a:buClr>
                <a:schemeClr val="tx2"/>
              </a:buClr>
              <a:buFont typeface="Arial" panose="020B0604020202020204" pitchFamily="34" charset="0"/>
              <a:buChar char="-"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287338" y="1684800"/>
            <a:ext cx="8569325" cy="3751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5445552"/>
      </p:ext>
    </p:extLst>
  </p:cSld>
  <p:clrMapOvr>
    <a:masterClrMapping/>
  </p:clrMapOvr>
  <p:hf sldNum="0"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05632" y="4744239"/>
            <a:ext cx="8568000" cy="9015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23.9.2016 </a:t>
            </a:r>
            <a:br>
              <a:rPr lang="de-DE" dirty="0"/>
            </a:br>
            <a:r>
              <a:rPr lang="de-DE" dirty="0"/>
              <a:t>Energiewende/Ausstieg aus der Kohle</a:t>
            </a:r>
            <a:endParaRPr lang="en-US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365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258300" y="539750"/>
            <a:ext cx="164147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latin typeface="+mn-lt"/>
              </a:rPr>
              <a:t>Zuschneidewerkzeug</a:t>
            </a:r>
            <a:r>
              <a:rPr lang="de-DE" sz="1000" dirty="0">
                <a:latin typeface="+mn-lt"/>
              </a:rPr>
              <a:t> horizontal bis zur ersten oder zweiten Linie ziehen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62833" y="3755231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4444" y="4384676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2050" name="Picture 2" descr="https://pixabay.com/static/uploads/photo/2015/10/17/18/28/pinwheel-993017_960_72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9" b="10053"/>
          <a:stretch/>
        </p:blipFill>
        <p:spPr bwMode="auto">
          <a:xfrm>
            <a:off x="0" y="0"/>
            <a:ext cx="9144000" cy="32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26.9.2016 l Grundsätze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der Energiewende, Vorzulegende Dokumente, Ausschreibungen für Windkraft, Bürgerenergiegesellschaften 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065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ittig, horizontal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9"/>
          <p:cNvCxnSpPr/>
          <p:nvPr/>
        </p:nvCxnSpPr>
        <p:spPr>
          <a:xfrm>
            <a:off x="287338" y="30368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88000" y="3196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26.9.2016 l Grundsätze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der Energiewende, Vorzulegende Dokumente, Ausschreibungen für Windkraft, Bürgerenergiegesellschaften 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69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87338" y="1684800"/>
            <a:ext cx="8569325" cy="31940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8339690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152000"/>
            <a:ext cx="8568000" cy="252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/>
            </a:lvl1pPr>
            <a:lvl2pPr marL="216000" indent="180000">
              <a:buClr>
                <a:schemeClr val="tx2"/>
              </a:buClr>
              <a:defRPr sz="1800"/>
            </a:lvl2pPr>
            <a:lvl3pPr marL="432000" indent="180000">
              <a:buClr>
                <a:schemeClr val="tx2"/>
              </a:buClr>
              <a:buFont typeface="Symbol" panose="05050102010706020507" pitchFamily="18" charset="2"/>
              <a:buChar char="-"/>
              <a:defRPr sz="1600"/>
            </a:lvl3pPr>
            <a:lvl4pPr marL="648000" indent="18000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864000" indent="180000">
              <a:buClr>
                <a:schemeClr val="tx2"/>
              </a:buClr>
              <a:buFont typeface="Arial" panose="020B0604020202020204" pitchFamily="34" charset="0"/>
              <a:buChar char="-"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287338" y="1684800"/>
            <a:ext cx="8569325" cy="3751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544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1684338"/>
            <a:ext cx="27813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287338" y="1684799"/>
            <a:ext cx="5648325" cy="39859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160410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1684338"/>
            <a:ext cx="27813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287338" y="1684799"/>
            <a:ext cx="5648325" cy="39859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160410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52525"/>
            <a:ext cx="85725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87338" y="5359400"/>
            <a:ext cx="8559667" cy="499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55077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287338" y="1684800"/>
            <a:ext cx="8569325" cy="3632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26700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9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87338" y="2487613"/>
            <a:ext cx="8569325" cy="10795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Vielen Dank</a:t>
            </a:r>
            <a:br>
              <a:rPr lang="de-DE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für Ihre</a:t>
            </a:r>
            <a:r>
              <a:rPr lang="de-DE" dirty="0"/>
              <a:t>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Aufmerksamkeit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platzhalt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3988800"/>
            <a:ext cx="8569325" cy="16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 baseline="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dirty="0"/>
              <a:t>Prof. Dr. jur. Walter Frenz</a:t>
            </a:r>
          </a:p>
          <a:p>
            <a:pPr lvl="0"/>
            <a:r>
              <a:rPr lang="de-DE" dirty="0"/>
              <a:t>Lehr- und Forschungsgebiet Berg-, Umwelt- </a:t>
            </a:r>
            <a:r>
              <a:rPr lang="de-DE"/>
              <a:t>und Europarecht</a:t>
            </a:r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26.9.2016 l Grundsätze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der Energiewende, Vorzulegende Dokumente, Ausschreibungen für Windkraft, Bürgerenergiegesellschaften 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24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Zum Anpassen der Fußzeile unt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Skalieren: Doppelklick auf Logo &gt; 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00549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177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258300" y="539750"/>
            <a:ext cx="164147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Arial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solidFill>
                  <a:prstClr val="black"/>
                </a:solidFill>
                <a:latin typeface="Arial"/>
              </a:rPr>
              <a:t>Zuschneidewerkzeug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 horizontal bis zur ersten oder zweiten Linie ziehen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Zum Anpassen der Fußzeile unt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Skalieren: Doppelklick auf Logo &gt; 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62833" y="3755231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4444" y="4384676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00549F">
                  <a:alpha val="0"/>
                </a:srgbClr>
              </a:solidFill>
            </a:endParaRPr>
          </a:p>
        </p:txBody>
      </p:sp>
      <p:pic>
        <p:nvPicPr>
          <p:cNvPr id="2050" name="Picture 2" descr="https://pixabay.com/static/uploads/photo/2015/10/17/18/28/pinwheel-993017_960_72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9" b="10053"/>
          <a:stretch/>
        </p:blipFill>
        <p:spPr bwMode="auto">
          <a:xfrm>
            <a:off x="0" y="0"/>
            <a:ext cx="9144000" cy="32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0098A1">
                    <a:lumMod val="75000"/>
                  </a:srgbClr>
                </a:solidFill>
              </a:rPr>
              <a:t>28.10.2016 l Abfallstrafrecht, Kreislaufwirtschaftsgesetz l Prof. Dr. jur. Walter Frenz, Aachen</a:t>
            </a:r>
          </a:p>
        </p:txBody>
      </p:sp>
    </p:spTree>
    <p:extLst>
      <p:ext uri="{BB962C8B-B14F-4D97-AF65-F5344CB8AC3E}">
        <p14:creationId xmlns:p14="http://schemas.microsoft.com/office/powerpoint/2010/main" val="37157577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ittig, horizontal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9"/>
          <p:cNvCxnSpPr/>
          <p:nvPr/>
        </p:nvCxnSpPr>
        <p:spPr>
          <a:xfrm>
            <a:off x="287338" y="30368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Zum Anpassen der Fußzeile unt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Skalieren: Doppelklick auf Logo &gt; 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88000" y="3196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00549F">
                  <a:alpha val="0"/>
                </a:srgbClr>
              </a:solidFill>
            </a:endParaRPr>
          </a:p>
        </p:txBody>
      </p:sp>
      <p:sp>
        <p:nvSpPr>
          <p:cNvPr id="11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0098A1">
                    <a:lumMod val="75000"/>
                  </a:srgbClr>
                </a:solidFill>
              </a:rPr>
              <a:t>28.10.2016 l Abfallstrafrecht, Kreislaufwirtschaftsgesetz l Prof. Dr. jur. Walter Frenz, Aachen</a:t>
            </a:r>
          </a:p>
        </p:txBody>
      </p:sp>
    </p:spTree>
    <p:extLst>
      <p:ext uri="{BB962C8B-B14F-4D97-AF65-F5344CB8AC3E}">
        <p14:creationId xmlns:p14="http://schemas.microsoft.com/office/powerpoint/2010/main" val="24198823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87338" y="1684800"/>
            <a:ext cx="8569325" cy="31940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522276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152000"/>
            <a:ext cx="8568000" cy="252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/>
            </a:lvl1pPr>
            <a:lvl2pPr marL="216000" indent="180000">
              <a:buClr>
                <a:schemeClr val="tx2"/>
              </a:buClr>
              <a:defRPr sz="1800"/>
            </a:lvl2pPr>
            <a:lvl3pPr marL="432000" indent="180000">
              <a:buClr>
                <a:schemeClr val="tx2"/>
              </a:buClr>
              <a:buFont typeface="Symbol" panose="05050102010706020507" pitchFamily="18" charset="2"/>
              <a:buChar char="-"/>
              <a:defRPr sz="1600"/>
            </a:lvl3pPr>
            <a:lvl4pPr marL="648000" indent="18000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864000" indent="180000">
              <a:buClr>
                <a:schemeClr val="tx2"/>
              </a:buClr>
              <a:buFont typeface="Arial" panose="020B0604020202020204" pitchFamily="34" charset="0"/>
              <a:buChar char="-"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287338" y="1684800"/>
            <a:ext cx="8569325" cy="3751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665536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1684338"/>
            <a:ext cx="27813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287338" y="1684799"/>
            <a:ext cx="5648325" cy="39859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59162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52525"/>
            <a:ext cx="85725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87338" y="5359400"/>
            <a:ext cx="8559667" cy="499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550776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52525"/>
            <a:ext cx="85725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87338" y="5359400"/>
            <a:ext cx="8559667" cy="499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50002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287338" y="1684800"/>
            <a:ext cx="8569325" cy="3632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194851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9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87338" y="2487613"/>
            <a:ext cx="8569325" cy="10795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srgbClr val="0098A1">
                    <a:lumMod val="75000"/>
                  </a:srgbClr>
                </a:solidFill>
              </a:rPr>
              <a:t>Vielen Dank</a:t>
            </a:r>
            <a:br>
              <a:rPr lang="de-DE" dirty="0">
                <a:solidFill>
                  <a:srgbClr val="0098A1">
                    <a:lumMod val="75000"/>
                  </a:srgbClr>
                </a:solidFill>
              </a:rPr>
            </a:br>
            <a:r>
              <a:rPr lang="de-DE" dirty="0">
                <a:solidFill>
                  <a:srgbClr val="0098A1">
                    <a:lumMod val="75000"/>
                  </a:srgbClr>
                </a:solidFill>
              </a:rPr>
              <a:t>für Ihre</a:t>
            </a:r>
            <a:r>
              <a:rPr lang="de-DE" dirty="0">
                <a:solidFill>
                  <a:srgbClr val="00549F"/>
                </a:solidFill>
              </a:rPr>
              <a:t> </a:t>
            </a:r>
            <a:r>
              <a:rPr lang="de-DE" dirty="0">
                <a:solidFill>
                  <a:srgbClr val="0098A1">
                    <a:lumMod val="75000"/>
                  </a:srgbClr>
                </a:solidFill>
              </a:rPr>
              <a:t>Aufmerksamkeit</a:t>
            </a:r>
            <a:endParaRPr lang="en-US" dirty="0">
              <a:solidFill>
                <a:srgbClr val="0098A1">
                  <a:lumMod val="75000"/>
                </a:srgbClr>
              </a:solidFill>
            </a:endParaRPr>
          </a:p>
        </p:txBody>
      </p:sp>
      <p:sp>
        <p:nvSpPr>
          <p:cNvPr id="9" name="Textplatzhalt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3988800"/>
            <a:ext cx="8569325" cy="16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 baseline="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dirty="0"/>
              <a:t>Prof. Dr. jur. Walter Frenz</a:t>
            </a:r>
          </a:p>
          <a:p>
            <a:pPr lvl="0"/>
            <a:r>
              <a:rPr lang="de-DE" dirty="0"/>
              <a:t>Lehr- und Forschungsgebiet Berg-, Umwelt- und Europarecht</a:t>
            </a:r>
          </a:p>
          <a:p>
            <a:pPr lvl="0"/>
            <a:r>
              <a:rPr lang="de-DE" dirty="0"/>
              <a:t>RWTH Aachen</a:t>
            </a:r>
          </a:p>
          <a:p>
            <a:pPr lvl="0"/>
            <a:r>
              <a:rPr lang="de-DE" dirty="0" err="1"/>
              <a:t>Wüllnerstraße</a:t>
            </a:r>
            <a:r>
              <a:rPr lang="de-DE" dirty="0"/>
              <a:t> 2</a:t>
            </a:r>
          </a:p>
          <a:p>
            <a:pPr lvl="0"/>
            <a:r>
              <a:rPr lang="de-DE" dirty="0"/>
              <a:t>52056 Aachen</a:t>
            </a:r>
          </a:p>
        </p:txBody>
      </p:sp>
      <p:sp>
        <p:nvSpPr>
          <p:cNvPr id="6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0098A1">
                    <a:lumMod val="75000"/>
                  </a:srgbClr>
                </a:solidFill>
              </a:rPr>
              <a:t>28.10.2016 l Abfallstrafrecht, Kreislaufwirtschaftsgesetz l Prof. Dr. jur. Walter Frenz, Aachen</a:t>
            </a:r>
          </a:p>
        </p:txBody>
      </p:sp>
    </p:spTree>
    <p:extLst>
      <p:ext uri="{BB962C8B-B14F-4D97-AF65-F5344CB8AC3E}">
        <p14:creationId xmlns:p14="http://schemas.microsoft.com/office/powerpoint/2010/main" val="1236929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7058346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852936"/>
            <a:ext cx="7920880" cy="28803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/>
            </a:lvl1pPr>
            <a:lvl2pPr>
              <a:buClr>
                <a:schemeClr val="accent2">
                  <a:lumMod val="75000"/>
                </a:schemeClr>
              </a:buClr>
              <a:defRPr/>
            </a:lvl2pPr>
            <a:lvl3pPr>
              <a:buClr>
                <a:schemeClr val="accent2">
                  <a:lumMod val="75000"/>
                </a:schemeClr>
              </a:buClr>
              <a:defRPr/>
            </a:lvl3pPr>
            <a:lvl4pPr>
              <a:buClr>
                <a:schemeClr val="accent2">
                  <a:lumMod val="75000"/>
                </a:schemeClr>
              </a:buClr>
              <a:defRPr/>
            </a:lvl4pPr>
            <a:lvl5pPr>
              <a:buClr>
                <a:schemeClr val="accent2">
                  <a:lumMod val="75000"/>
                </a:schemeClr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67944" y="332655"/>
            <a:ext cx="792088" cy="360041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95258" y="6386189"/>
            <a:ext cx="576064" cy="365125"/>
          </a:xfrm>
          <a:prstGeom prst="rect">
            <a:avLst/>
          </a:prstGeom>
        </p:spPr>
        <p:txBody>
          <a:bodyPr/>
          <a:lstStyle/>
          <a:p>
            <a:fld id="{A00BE26F-7BB6-4E50-B348-EDE5192A614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223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Zum Anpassen der Fußzeile unt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Skalieren: Doppelklick auf Logo &gt; 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00549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952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258300" y="539750"/>
            <a:ext cx="164147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Arial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solidFill>
                  <a:prstClr val="black"/>
                </a:solidFill>
                <a:latin typeface="Arial"/>
              </a:rPr>
              <a:t>Zuschneidewerkzeug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 horizontal bis zur ersten oder zweiten Linie ziehen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Zum Anpassen der Fußzeile unt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Skalieren: Doppelklick auf Logo &gt; 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62833" y="3755231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4444" y="4384676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00549F">
                  <a:alpha val="0"/>
                </a:srgbClr>
              </a:solidFill>
            </a:endParaRPr>
          </a:p>
        </p:txBody>
      </p:sp>
      <p:pic>
        <p:nvPicPr>
          <p:cNvPr id="2050" name="Picture 2" descr="https://pixabay.com/static/uploads/photo/2015/10/17/18/28/pinwheel-993017_960_72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9" b="10053"/>
          <a:stretch/>
        </p:blipFill>
        <p:spPr bwMode="auto">
          <a:xfrm>
            <a:off x="0" y="0"/>
            <a:ext cx="9144000" cy="32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0098A1">
                    <a:lumMod val="75000"/>
                  </a:srgbClr>
                </a:solidFill>
              </a:rPr>
              <a:t>28.10.2016 l Abfallstrafrecht, Kreislaufwirtschaftsgesetz l Prof. Dr. jur. Walter Frenz, Aachen</a:t>
            </a:r>
          </a:p>
        </p:txBody>
      </p:sp>
    </p:spTree>
    <p:extLst>
      <p:ext uri="{BB962C8B-B14F-4D97-AF65-F5344CB8AC3E}">
        <p14:creationId xmlns:p14="http://schemas.microsoft.com/office/powerpoint/2010/main" val="1877074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ittig, horizontal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9"/>
          <p:cNvCxnSpPr/>
          <p:nvPr/>
        </p:nvCxnSpPr>
        <p:spPr>
          <a:xfrm>
            <a:off x="287338" y="30368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Zum Anpassen der Fußzeile unt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Skalieren: Doppelklick auf Logo &gt; 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88000" y="3196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00549F">
                  <a:alpha val="0"/>
                </a:srgbClr>
              </a:solidFill>
            </a:endParaRPr>
          </a:p>
        </p:txBody>
      </p:sp>
      <p:sp>
        <p:nvSpPr>
          <p:cNvPr id="11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0098A1">
                    <a:lumMod val="75000"/>
                  </a:srgbClr>
                </a:solidFill>
              </a:rPr>
              <a:t>28.10.2016 l Abfallstrafrecht, Kreislaufwirtschaftsgesetz l Prof. Dr. jur. Walter Frenz, Aachen</a:t>
            </a:r>
          </a:p>
        </p:txBody>
      </p:sp>
    </p:spTree>
    <p:extLst>
      <p:ext uri="{BB962C8B-B14F-4D97-AF65-F5344CB8AC3E}">
        <p14:creationId xmlns:p14="http://schemas.microsoft.com/office/powerpoint/2010/main" val="16022264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87338" y="1684800"/>
            <a:ext cx="8569325" cy="31940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8598953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152000"/>
            <a:ext cx="8568000" cy="252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/>
            </a:lvl1pPr>
            <a:lvl2pPr marL="216000" indent="180000">
              <a:buClr>
                <a:schemeClr val="tx2"/>
              </a:buClr>
              <a:defRPr sz="1800"/>
            </a:lvl2pPr>
            <a:lvl3pPr marL="432000" indent="180000">
              <a:buClr>
                <a:schemeClr val="tx2"/>
              </a:buClr>
              <a:buFont typeface="Symbol" panose="05050102010706020507" pitchFamily="18" charset="2"/>
              <a:buChar char="-"/>
              <a:defRPr sz="1600"/>
            </a:lvl3pPr>
            <a:lvl4pPr marL="648000" indent="18000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864000" indent="180000">
              <a:buClr>
                <a:schemeClr val="tx2"/>
              </a:buClr>
              <a:buFont typeface="Arial" panose="020B0604020202020204" pitchFamily="34" charset="0"/>
              <a:buChar char="-"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287338" y="1684800"/>
            <a:ext cx="8569325" cy="3751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51473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1684338"/>
            <a:ext cx="27813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287338" y="1684799"/>
            <a:ext cx="5648325" cy="39859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71272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2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287338" y="1684800"/>
            <a:ext cx="8569325" cy="3632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267004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52525"/>
            <a:ext cx="85725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87338" y="5359400"/>
            <a:ext cx="8559667" cy="499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80401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01600"/>
            <a:ext cx="8568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287338" y="1684800"/>
            <a:ext cx="8569325" cy="3632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210008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9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87338" y="2487613"/>
            <a:ext cx="8569325" cy="10795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srgbClr val="0098A1">
                    <a:lumMod val="75000"/>
                  </a:srgbClr>
                </a:solidFill>
              </a:rPr>
              <a:t>Vielen Dank</a:t>
            </a:r>
            <a:br>
              <a:rPr lang="de-DE" dirty="0">
                <a:solidFill>
                  <a:srgbClr val="0098A1">
                    <a:lumMod val="75000"/>
                  </a:srgbClr>
                </a:solidFill>
              </a:rPr>
            </a:br>
            <a:r>
              <a:rPr lang="de-DE" dirty="0">
                <a:solidFill>
                  <a:srgbClr val="0098A1">
                    <a:lumMod val="75000"/>
                  </a:srgbClr>
                </a:solidFill>
              </a:rPr>
              <a:t>für Ihre</a:t>
            </a:r>
            <a:r>
              <a:rPr lang="de-DE" dirty="0">
                <a:solidFill>
                  <a:srgbClr val="00549F"/>
                </a:solidFill>
              </a:rPr>
              <a:t> </a:t>
            </a:r>
            <a:r>
              <a:rPr lang="de-DE" dirty="0">
                <a:solidFill>
                  <a:srgbClr val="0098A1">
                    <a:lumMod val="75000"/>
                  </a:srgbClr>
                </a:solidFill>
              </a:rPr>
              <a:t>Aufmerksamkeit</a:t>
            </a:r>
            <a:endParaRPr lang="en-US" dirty="0">
              <a:solidFill>
                <a:srgbClr val="0098A1">
                  <a:lumMod val="75000"/>
                </a:srgbClr>
              </a:solidFill>
            </a:endParaRPr>
          </a:p>
        </p:txBody>
      </p:sp>
      <p:sp>
        <p:nvSpPr>
          <p:cNvPr id="9" name="Textplatzhalt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3988800"/>
            <a:ext cx="8569325" cy="16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 baseline="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dirty="0"/>
              <a:t>Prof. Dr. jur. Walter Frenz</a:t>
            </a:r>
          </a:p>
          <a:p>
            <a:pPr lvl="0"/>
            <a:r>
              <a:rPr lang="de-DE" dirty="0"/>
              <a:t>Lehr- und Forschungsgebiet Berg-, Umwelt- und Europarecht</a:t>
            </a:r>
          </a:p>
          <a:p>
            <a:pPr lvl="0"/>
            <a:r>
              <a:rPr lang="de-DE" dirty="0"/>
              <a:t>RWTH Aachen</a:t>
            </a:r>
          </a:p>
          <a:p>
            <a:pPr lvl="0"/>
            <a:r>
              <a:rPr lang="de-DE" dirty="0" err="1"/>
              <a:t>Wüllnerstraße</a:t>
            </a:r>
            <a:r>
              <a:rPr lang="de-DE" dirty="0"/>
              <a:t> 2</a:t>
            </a:r>
          </a:p>
          <a:p>
            <a:pPr lvl="0"/>
            <a:r>
              <a:rPr lang="de-DE" dirty="0"/>
              <a:t>52056 Aachen</a:t>
            </a:r>
          </a:p>
        </p:txBody>
      </p:sp>
      <p:sp>
        <p:nvSpPr>
          <p:cNvPr id="6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0098A1">
                    <a:lumMod val="75000"/>
                  </a:srgbClr>
                </a:solidFill>
              </a:rPr>
              <a:t>28.10.2016 l Abfallstrafrecht, Kreislaufwirtschaftsgesetz l Prof. Dr. jur. Walter Frenz, Aachen</a:t>
            </a:r>
          </a:p>
        </p:txBody>
      </p:sp>
    </p:spTree>
    <p:extLst>
      <p:ext uri="{BB962C8B-B14F-4D97-AF65-F5344CB8AC3E}">
        <p14:creationId xmlns:p14="http://schemas.microsoft.com/office/powerpoint/2010/main" val="234152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9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87338" y="2487613"/>
            <a:ext cx="8569325" cy="10795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Vielen Dank</a:t>
            </a:r>
            <a:br>
              <a:rPr lang="de-DE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für Ihre</a:t>
            </a:r>
            <a:r>
              <a:rPr lang="de-DE" dirty="0"/>
              <a:t>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Aufmerksamkeit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platzhalt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3988800"/>
            <a:ext cx="8569325" cy="16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 baseline="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dirty="0"/>
              <a:t>Prof. Dr. jur. Walter Frenz</a:t>
            </a:r>
          </a:p>
          <a:p>
            <a:pPr lvl="0"/>
            <a:r>
              <a:rPr lang="de-DE" dirty="0"/>
              <a:t>Lehr- und Forschungsgebiet Berg-, Umwelt- und Europarecht</a:t>
            </a:r>
          </a:p>
          <a:p>
            <a:pPr lvl="0"/>
            <a:r>
              <a:rPr lang="de-DE" dirty="0"/>
              <a:t>RWTH Aachen</a:t>
            </a:r>
          </a:p>
          <a:p>
            <a:pPr lvl="0"/>
            <a:r>
              <a:rPr lang="de-DE" dirty="0" err="1"/>
              <a:t>Wüllnerstraße</a:t>
            </a:r>
            <a:r>
              <a:rPr lang="de-DE" dirty="0"/>
              <a:t> 2</a:t>
            </a:r>
          </a:p>
          <a:p>
            <a:pPr lvl="0"/>
            <a:r>
              <a:rPr lang="de-DE" dirty="0"/>
              <a:t>52056 Aachen</a:t>
            </a:r>
          </a:p>
        </p:txBody>
      </p:sp>
      <p:sp>
        <p:nvSpPr>
          <p:cNvPr id="6" name="Textfeld 14"/>
          <p:cNvSpPr txBox="1">
            <a:spLocks noChangeArrowheads="1"/>
          </p:cNvSpPr>
          <p:nvPr userDrawn="1"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28.10.2016 l Abfallstrafrecht, Kreislaufwirtschaftsgesetz 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2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>
          <a:xfrm>
            <a:off x="1123950" y="6227763"/>
            <a:ext cx="4251325" cy="630237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287338" y="8143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feld 6"/>
          <p:cNvSpPr txBox="1">
            <a:spLocks noChangeArrowheads="1"/>
          </p:cNvSpPr>
          <p:nvPr/>
        </p:nvSpPr>
        <p:spPr bwMode="auto">
          <a:xfrm>
            <a:off x="-2244725" y="5411788"/>
            <a:ext cx="203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b="1"/>
              <a:t>Fußzeile anpassen:</a:t>
            </a:r>
            <a:endParaRPr lang="de-DE" altLang="de-DE" sz="1000"/>
          </a:p>
          <a:p>
            <a:pPr eaLnBrk="1" hangingPunct="1">
              <a:defRPr/>
            </a:pPr>
            <a:r>
              <a:rPr lang="de-DE" altLang="de-DE" sz="1000"/>
              <a:t>Zum Anpassen der Fußzeile unter Karteireiter Ansicht &gt; auf Folienmaster klicken. Links in der Übersicht auf die oberste Folie scrollen und dort in die Fußzeile klicken. So wird der Text automatisch auf allen Seiten angepasst.</a:t>
            </a:r>
            <a:endParaRPr lang="de-DE" altLang="de-DE" sz="1000" b="1"/>
          </a:p>
        </p:txBody>
      </p:sp>
      <p:sp>
        <p:nvSpPr>
          <p:cNvPr id="1031" name="Textfeld 14"/>
          <p:cNvSpPr txBox="1">
            <a:spLocks noChangeArrowheads="1"/>
          </p:cNvSpPr>
          <p:nvPr/>
        </p:nvSpPr>
        <p:spPr bwMode="auto">
          <a:xfrm>
            <a:off x="354849" y="6227763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41. Fachgespräch der Clearingstelle EEG | KWKG, 7. September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5" r:id="rId3"/>
    <p:sldLayoutId id="2147483798" r:id="rId4"/>
    <p:sldLayoutId id="2147483799" r:id="rId5"/>
    <p:sldLayoutId id="2147483806" r:id="rId6"/>
    <p:sldLayoutId id="2147483807" r:id="rId7"/>
    <p:sldLayoutId id="2147483800" r:id="rId8"/>
    <p:sldLayoutId id="2147483808" r:id="rId9"/>
    <p:sldLayoutId id="2147483809" r:id="rId10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59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•"/>
        <a:tabLst>
          <a:tab pos="215900" algn="l"/>
        </a:tabLst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Symbol" pitchFamily="18" charset="2"/>
        <a:buChar char="-"/>
        <a:tabLst>
          <a:tab pos="4318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77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tabLst>
          <a:tab pos="6477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-"/>
        <a:tabLst>
          <a:tab pos="8636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3600" indent="-215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>
          <a:xfrm>
            <a:off x="1123950" y="6227763"/>
            <a:ext cx="4251325" cy="630237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00549F"/>
              </a:solidFill>
            </a:endParaRPr>
          </a:p>
        </p:txBody>
      </p:sp>
      <p:cxnSp>
        <p:nvCxnSpPr>
          <p:cNvPr id="11" name="Gerader Verbinder 10"/>
          <p:cNvCxnSpPr/>
          <p:nvPr/>
        </p:nvCxnSpPr>
        <p:spPr>
          <a:xfrm>
            <a:off x="287338" y="8143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feld 6"/>
          <p:cNvSpPr txBox="1">
            <a:spLocks noChangeArrowheads="1"/>
          </p:cNvSpPr>
          <p:nvPr/>
        </p:nvSpPr>
        <p:spPr bwMode="auto">
          <a:xfrm>
            <a:off x="-2244725" y="5411788"/>
            <a:ext cx="203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b="1">
                <a:solidFill>
                  <a:prstClr val="black"/>
                </a:solidFill>
              </a:rPr>
              <a:t>Fußzeile anpassen:</a:t>
            </a:r>
            <a:endParaRPr lang="de-DE" altLang="de-DE" sz="100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lang="de-DE" altLang="de-DE" sz="1000">
                <a:solidFill>
                  <a:prstClr val="black"/>
                </a:solidFill>
              </a:rPr>
              <a:t>Zum Anpassen der Fußzeile unter Karteireiter Ansicht &gt; auf Folienmaster klicken. Links in der Übersicht auf die oberste Folie scrollen und dort in die Fußzeile klicken. So wird der Text automatisch auf allen Seiten angepasst.</a:t>
            </a:r>
            <a:endParaRPr lang="de-DE" altLang="de-DE" sz="1000" b="1">
              <a:solidFill>
                <a:prstClr val="black"/>
              </a:solidFill>
            </a:endParaRPr>
          </a:p>
        </p:txBody>
      </p:sp>
      <p:sp>
        <p:nvSpPr>
          <p:cNvPr id="1031" name="Textfeld 14"/>
          <p:cNvSpPr txBox="1">
            <a:spLocks noChangeArrowheads="1"/>
          </p:cNvSpPr>
          <p:nvPr/>
        </p:nvSpPr>
        <p:spPr bwMode="auto">
          <a:xfrm>
            <a:off x="288925" y="6227763"/>
            <a:ext cx="730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DE" altLang="de-DE" sz="900" dirty="0">
              <a:solidFill>
                <a:srgbClr val="00549F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4" y="6040438"/>
            <a:ext cx="3405065" cy="83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368513" y="6150769"/>
            <a:ext cx="50067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kern="1200" baseline="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Jahrestagung des Instituts für Berg- und Energierecht zum Thema "Entfesselung der Energiewende? Engpass Infrastruktur!", am 4.4.2022</a:t>
            </a:r>
          </a:p>
        </p:txBody>
      </p:sp>
    </p:spTree>
    <p:extLst>
      <p:ext uri="{BB962C8B-B14F-4D97-AF65-F5344CB8AC3E}">
        <p14:creationId xmlns:p14="http://schemas.microsoft.com/office/powerpoint/2010/main" val="265967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59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•"/>
        <a:tabLst>
          <a:tab pos="215900" algn="l"/>
        </a:tabLst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Symbol" pitchFamily="18" charset="2"/>
        <a:buChar char="-"/>
        <a:tabLst>
          <a:tab pos="4318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77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tabLst>
          <a:tab pos="6477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-"/>
        <a:tabLst>
          <a:tab pos="8636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3600" indent="-215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>
          <a:xfrm>
            <a:off x="1123950" y="6227763"/>
            <a:ext cx="4251325" cy="630237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287338" y="8143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feld 6"/>
          <p:cNvSpPr txBox="1">
            <a:spLocks noChangeArrowheads="1"/>
          </p:cNvSpPr>
          <p:nvPr/>
        </p:nvSpPr>
        <p:spPr bwMode="auto">
          <a:xfrm>
            <a:off x="-2244725" y="5411788"/>
            <a:ext cx="203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b="1"/>
              <a:t>Fußzeile anpassen:</a:t>
            </a:r>
            <a:endParaRPr lang="de-DE" altLang="de-DE" sz="1000"/>
          </a:p>
          <a:p>
            <a:pPr eaLnBrk="1" hangingPunct="1">
              <a:defRPr/>
            </a:pPr>
            <a:r>
              <a:rPr lang="de-DE" altLang="de-DE" sz="1000"/>
              <a:t>Zum Anpassen der Fußzeile unter Karteireiter Ansicht &gt; auf Folienmaster klicken. Links in der Übersicht auf die oberste Folie scrollen und dort in die Fußzeile klicken. So wird der Text automatisch auf allen Seiten angepasst.</a:t>
            </a:r>
            <a:endParaRPr lang="de-DE" altLang="de-DE" sz="1000" b="1"/>
          </a:p>
        </p:txBody>
      </p:sp>
      <p:sp>
        <p:nvSpPr>
          <p:cNvPr id="1031" name="Textfeld 14"/>
          <p:cNvSpPr txBox="1">
            <a:spLocks noChangeArrowheads="1"/>
          </p:cNvSpPr>
          <p:nvPr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29.10.2016 l </a:t>
            </a:r>
            <a:r>
              <a:rPr lang="de-DE" altLang="de-DE" sz="1200" b="1">
                <a:solidFill>
                  <a:schemeClr val="accent2">
                    <a:lumMod val="75000"/>
                  </a:schemeClr>
                </a:solidFill>
              </a:rPr>
              <a:t>Wasserrecht, Habitatschutz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59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•"/>
        <a:tabLst>
          <a:tab pos="215900" algn="l"/>
        </a:tabLst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Symbol" pitchFamily="18" charset="2"/>
        <a:buChar char="-"/>
        <a:tabLst>
          <a:tab pos="4318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77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tabLst>
          <a:tab pos="6477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-"/>
        <a:tabLst>
          <a:tab pos="8636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3600" indent="-215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>
          <a:xfrm>
            <a:off x="1123950" y="6227763"/>
            <a:ext cx="4251325" cy="630237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287338" y="8143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feld 6"/>
          <p:cNvSpPr txBox="1">
            <a:spLocks noChangeArrowheads="1"/>
          </p:cNvSpPr>
          <p:nvPr/>
        </p:nvSpPr>
        <p:spPr bwMode="auto">
          <a:xfrm>
            <a:off x="-2244725" y="5411788"/>
            <a:ext cx="203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b="1"/>
              <a:t>Fußzeile anpassen:</a:t>
            </a:r>
            <a:endParaRPr lang="de-DE" altLang="de-DE" sz="1000"/>
          </a:p>
          <a:p>
            <a:pPr eaLnBrk="1" hangingPunct="1">
              <a:defRPr/>
            </a:pPr>
            <a:r>
              <a:rPr lang="de-DE" altLang="de-DE" sz="1000"/>
              <a:t>Zum Anpassen der Fußzeile unter Karteireiter Ansicht &gt; auf Folienmaster klicken. Links in der Übersicht auf die oberste Folie scrollen und dort in die Fußzeile klicken. So wird der Text automatisch auf allen Seiten angepasst.</a:t>
            </a:r>
            <a:endParaRPr lang="de-DE" altLang="de-DE" sz="1000" b="1"/>
          </a:p>
        </p:txBody>
      </p:sp>
      <p:sp>
        <p:nvSpPr>
          <p:cNvPr id="1031" name="Textfeld 14"/>
          <p:cNvSpPr txBox="1">
            <a:spLocks noChangeArrowheads="1"/>
          </p:cNvSpPr>
          <p:nvPr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26.9.2016 l Grundsätze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der Energiewende, Vorzulegende Dokumente, Ausschreibungen für Windkraft, Bürgerenergiegesellschaften 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59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•"/>
        <a:tabLst>
          <a:tab pos="215900" algn="l"/>
        </a:tabLst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Symbol" pitchFamily="18" charset="2"/>
        <a:buChar char="-"/>
        <a:tabLst>
          <a:tab pos="4318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77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tabLst>
          <a:tab pos="6477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-"/>
        <a:tabLst>
          <a:tab pos="8636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3600" indent="-215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>
          <a:xfrm>
            <a:off x="288925" y="6227763"/>
            <a:ext cx="5086351" cy="630237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aseline="0" dirty="0">
                <a:latin typeface="+mn-lt"/>
                <a:cs typeface="Times New Roman"/>
              </a:rPr>
              <a:t>Fallbeispiel: Bergversatz/Vertiefung Bodenschutz </a:t>
            </a:r>
            <a:r>
              <a:rPr lang="de-DE" sz="900" dirty="0">
                <a:latin typeface="+mn-lt"/>
              </a:rPr>
              <a:t>| Prof. Dr. jur. Walter Frenz |</a:t>
            </a:r>
            <a:r>
              <a:rPr lang="de-DE" sz="900" baseline="0" dirty="0">
                <a:latin typeface="+mn-lt"/>
              </a:rPr>
              <a:t> </a:t>
            </a:r>
            <a:r>
              <a:rPr lang="de-DE" sz="900" dirty="0">
                <a:latin typeface="+mn-lt"/>
              </a:rPr>
              <a:t>Genehmigungs-</a:t>
            </a:r>
            <a:r>
              <a:rPr lang="de-DE" sz="900" baseline="0" dirty="0">
                <a:latin typeface="+mn-lt"/>
              </a:rPr>
              <a:t> und Umweltrecht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 </a:t>
            </a:r>
            <a:r>
              <a:rPr lang="de-DE" sz="900" dirty="0">
                <a:latin typeface="+mn-lt"/>
              </a:rPr>
              <a:t>/ Rohstoff-</a:t>
            </a:r>
            <a:r>
              <a:rPr lang="de-DE" sz="900" baseline="0" dirty="0">
                <a:latin typeface="+mn-lt"/>
              </a:rPr>
              <a:t> und Energierecht III</a:t>
            </a:r>
            <a:r>
              <a:rPr lang="de-DE" sz="900" dirty="0">
                <a:latin typeface="+mn-lt"/>
              </a:rPr>
              <a:t> | Lehr- und</a:t>
            </a:r>
            <a:r>
              <a:rPr lang="de-DE" sz="900" baseline="0" dirty="0">
                <a:latin typeface="+mn-lt"/>
              </a:rPr>
              <a:t> Forschungsgebiet Berg-, Umwelt- und Europarecht</a:t>
            </a:r>
            <a:r>
              <a:rPr lang="de-DE" sz="900" dirty="0">
                <a:latin typeface="+mn-lt"/>
              </a:rPr>
              <a:t> | 13.01.2017 |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287338" y="8143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feld 6"/>
          <p:cNvSpPr txBox="1">
            <a:spLocks noChangeArrowheads="1"/>
          </p:cNvSpPr>
          <p:nvPr/>
        </p:nvSpPr>
        <p:spPr bwMode="auto">
          <a:xfrm>
            <a:off x="-2244725" y="5411788"/>
            <a:ext cx="203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b="1"/>
              <a:t>Fußzeile anpassen:</a:t>
            </a:r>
            <a:endParaRPr lang="de-DE" altLang="de-DE" sz="1000"/>
          </a:p>
          <a:p>
            <a:pPr eaLnBrk="1" hangingPunct="1">
              <a:defRPr/>
            </a:pPr>
            <a:r>
              <a:rPr lang="de-DE" altLang="de-DE" sz="1000"/>
              <a:t>Zum Anpassen der Fußzeile unter Karteireiter Ansicht &gt; auf Folienmaster klicken. Links in der Übersicht auf die oberste Folie scrollen und dort in die Fußzeile klicken. So wird der Text automatisch auf allen Seiten angepasst.</a:t>
            </a:r>
            <a:endParaRPr lang="de-DE" altLang="de-DE" sz="1000" b="1"/>
          </a:p>
        </p:txBody>
      </p:sp>
      <p:sp>
        <p:nvSpPr>
          <p:cNvPr id="1031" name="Textfeld 14"/>
          <p:cNvSpPr txBox="1">
            <a:spLocks noChangeArrowheads="1"/>
          </p:cNvSpPr>
          <p:nvPr/>
        </p:nvSpPr>
        <p:spPr bwMode="auto">
          <a:xfrm>
            <a:off x="288925" y="6227763"/>
            <a:ext cx="730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4" y="6040438"/>
            <a:ext cx="3405065" cy="83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59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•"/>
        <a:tabLst>
          <a:tab pos="215900" algn="l"/>
        </a:tabLst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Symbol" pitchFamily="18" charset="2"/>
        <a:buChar char="-"/>
        <a:tabLst>
          <a:tab pos="4318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77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tabLst>
          <a:tab pos="6477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-"/>
        <a:tabLst>
          <a:tab pos="8636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3600" indent="-215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>
          <a:xfrm>
            <a:off x="1123950" y="6227763"/>
            <a:ext cx="4251325" cy="630237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287338" y="8143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feld 6"/>
          <p:cNvSpPr txBox="1">
            <a:spLocks noChangeArrowheads="1"/>
          </p:cNvSpPr>
          <p:nvPr/>
        </p:nvSpPr>
        <p:spPr bwMode="auto">
          <a:xfrm>
            <a:off x="-2244725" y="5411788"/>
            <a:ext cx="203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b="1"/>
              <a:t>Fußzeile anpassen:</a:t>
            </a:r>
            <a:endParaRPr lang="de-DE" altLang="de-DE" sz="1000"/>
          </a:p>
          <a:p>
            <a:pPr eaLnBrk="1" hangingPunct="1">
              <a:defRPr/>
            </a:pPr>
            <a:r>
              <a:rPr lang="de-DE" altLang="de-DE" sz="1000"/>
              <a:t>Zum Anpassen der Fußzeile unter Karteireiter Ansicht &gt; auf Folienmaster klicken. Links in der Übersicht auf die oberste Folie scrollen und dort in die Fußzeile klicken. So wird der Text automatisch auf allen Seiten angepasst.</a:t>
            </a:r>
            <a:endParaRPr lang="de-DE" altLang="de-DE" sz="1000" b="1"/>
          </a:p>
        </p:txBody>
      </p:sp>
      <p:sp>
        <p:nvSpPr>
          <p:cNvPr id="1031" name="Textfeld 14"/>
          <p:cNvSpPr txBox="1">
            <a:spLocks noChangeArrowheads="1"/>
          </p:cNvSpPr>
          <p:nvPr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chemeClr val="accent2">
                    <a:lumMod val="75000"/>
                  </a:schemeClr>
                </a:solidFill>
              </a:rPr>
              <a:t>26.9.2016 l Grundsätze</a:t>
            </a:r>
            <a:r>
              <a:rPr lang="de-DE" altLang="de-DE" sz="1200" b="1" baseline="0" dirty="0">
                <a:solidFill>
                  <a:schemeClr val="accent2">
                    <a:lumMod val="75000"/>
                  </a:schemeClr>
                </a:solidFill>
              </a:rPr>
              <a:t> der Energiewende, Vorzulegende Dokumente, Ausschreibungen für Windkraft, Bürgerenergiegesellschaften l Prof. Dr. jur. Walter Frenz, Aachen</a:t>
            </a:r>
            <a:endParaRPr lang="de-DE" altLang="de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59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•"/>
        <a:tabLst>
          <a:tab pos="215900" algn="l"/>
        </a:tabLst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Symbol" pitchFamily="18" charset="2"/>
        <a:buChar char="-"/>
        <a:tabLst>
          <a:tab pos="4318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77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tabLst>
          <a:tab pos="6477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-"/>
        <a:tabLst>
          <a:tab pos="8636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3600" indent="-215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>
          <a:xfrm>
            <a:off x="1123950" y="6227763"/>
            <a:ext cx="4251325" cy="630237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00549F"/>
              </a:solidFill>
            </a:endParaRPr>
          </a:p>
        </p:txBody>
      </p:sp>
      <p:cxnSp>
        <p:nvCxnSpPr>
          <p:cNvPr id="11" name="Gerader Verbinder 10"/>
          <p:cNvCxnSpPr/>
          <p:nvPr/>
        </p:nvCxnSpPr>
        <p:spPr>
          <a:xfrm>
            <a:off x="287338" y="8143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feld 6"/>
          <p:cNvSpPr txBox="1">
            <a:spLocks noChangeArrowheads="1"/>
          </p:cNvSpPr>
          <p:nvPr/>
        </p:nvSpPr>
        <p:spPr bwMode="auto">
          <a:xfrm>
            <a:off x="-2244725" y="5411788"/>
            <a:ext cx="203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b="1">
                <a:solidFill>
                  <a:prstClr val="black"/>
                </a:solidFill>
              </a:rPr>
              <a:t>Fußzeile anpassen:</a:t>
            </a:r>
            <a:endParaRPr lang="de-DE" altLang="de-DE" sz="100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lang="de-DE" altLang="de-DE" sz="1000">
                <a:solidFill>
                  <a:prstClr val="black"/>
                </a:solidFill>
              </a:rPr>
              <a:t>Zum Anpassen der Fußzeile unter Karteireiter Ansicht &gt; auf Folienmaster klicken. Links in der Übersicht auf die oberste Folie scrollen und dort in die Fußzeile klicken. So wird der Text automatisch auf allen Seiten angepasst.</a:t>
            </a:r>
            <a:endParaRPr lang="de-DE" altLang="de-DE" sz="1000" b="1">
              <a:solidFill>
                <a:prstClr val="black"/>
              </a:solidFill>
            </a:endParaRPr>
          </a:p>
        </p:txBody>
      </p:sp>
      <p:sp>
        <p:nvSpPr>
          <p:cNvPr id="1031" name="Textfeld 14"/>
          <p:cNvSpPr txBox="1">
            <a:spLocks noChangeArrowheads="1"/>
          </p:cNvSpPr>
          <p:nvPr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0098A1">
                    <a:lumMod val="75000"/>
                  </a:srgbClr>
                </a:solidFill>
              </a:rPr>
              <a:t>28.10.2016 l Abfallstrafrecht, Kreislaufwirtschaftsgesetz l Prof. Dr. jur. Walter Frenz, Aachen</a:t>
            </a:r>
          </a:p>
        </p:txBody>
      </p:sp>
    </p:spTree>
    <p:extLst>
      <p:ext uri="{BB962C8B-B14F-4D97-AF65-F5344CB8AC3E}">
        <p14:creationId xmlns:p14="http://schemas.microsoft.com/office/powerpoint/2010/main" val="311469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59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•"/>
        <a:tabLst>
          <a:tab pos="215900" algn="l"/>
        </a:tabLst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Symbol" pitchFamily="18" charset="2"/>
        <a:buChar char="-"/>
        <a:tabLst>
          <a:tab pos="4318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77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tabLst>
          <a:tab pos="6477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-"/>
        <a:tabLst>
          <a:tab pos="8636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3600" indent="-215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>
          <a:xfrm>
            <a:off x="1123950" y="6227763"/>
            <a:ext cx="4251325" cy="630237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00549F"/>
              </a:solidFill>
            </a:endParaRPr>
          </a:p>
        </p:txBody>
      </p:sp>
      <p:cxnSp>
        <p:nvCxnSpPr>
          <p:cNvPr id="11" name="Gerader Verbinder 10"/>
          <p:cNvCxnSpPr/>
          <p:nvPr/>
        </p:nvCxnSpPr>
        <p:spPr>
          <a:xfrm>
            <a:off x="287338" y="8143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feld 6"/>
          <p:cNvSpPr txBox="1">
            <a:spLocks noChangeArrowheads="1"/>
          </p:cNvSpPr>
          <p:nvPr/>
        </p:nvSpPr>
        <p:spPr bwMode="auto">
          <a:xfrm>
            <a:off x="-2244725" y="5411788"/>
            <a:ext cx="203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b="1">
                <a:solidFill>
                  <a:prstClr val="black"/>
                </a:solidFill>
              </a:rPr>
              <a:t>Fußzeile anpassen:</a:t>
            </a:r>
            <a:endParaRPr lang="de-DE" altLang="de-DE" sz="100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lang="de-DE" altLang="de-DE" sz="1000">
                <a:solidFill>
                  <a:prstClr val="black"/>
                </a:solidFill>
              </a:rPr>
              <a:t>Zum Anpassen der Fußzeile unter Karteireiter Ansicht &gt; auf Folienmaster klicken. Links in der Übersicht auf die oberste Folie scrollen und dort in die Fußzeile klicken. So wird der Text automatisch auf allen Seiten angepasst.</a:t>
            </a:r>
            <a:endParaRPr lang="de-DE" altLang="de-DE" sz="1000" b="1">
              <a:solidFill>
                <a:prstClr val="black"/>
              </a:solidFill>
            </a:endParaRPr>
          </a:p>
        </p:txBody>
      </p:sp>
      <p:sp>
        <p:nvSpPr>
          <p:cNvPr id="1031" name="Textfeld 14"/>
          <p:cNvSpPr txBox="1">
            <a:spLocks noChangeArrowheads="1"/>
          </p:cNvSpPr>
          <p:nvPr/>
        </p:nvSpPr>
        <p:spPr bwMode="auto">
          <a:xfrm>
            <a:off x="363537" y="6269831"/>
            <a:ext cx="8569325" cy="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0098A1">
                    <a:lumMod val="75000"/>
                  </a:srgbClr>
                </a:solidFill>
              </a:rPr>
              <a:t>28.10.2016 l Abfallstrafrecht, Kreislaufwirtschaftsgesetz l Prof. Dr. jur. Walter Frenz, Aachen</a:t>
            </a:r>
          </a:p>
        </p:txBody>
      </p:sp>
    </p:spTree>
    <p:extLst>
      <p:ext uri="{BB962C8B-B14F-4D97-AF65-F5344CB8AC3E}">
        <p14:creationId xmlns:p14="http://schemas.microsoft.com/office/powerpoint/2010/main" val="177262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59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•"/>
        <a:tabLst>
          <a:tab pos="215900" algn="l"/>
        </a:tabLst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Symbol" pitchFamily="18" charset="2"/>
        <a:buChar char="-"/>
        <a:tabLst>
          <a:tab pos="4318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77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tabLst>
          <a:tab pos="6477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-"/>
        <a:tabLst>
          <a:tab pos="8636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3600" indent="-215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4000" y="4737599"/>
            <a:ext cx="9144000" cy="827931"/>
          </a:xfrm>
        </p:spPr>
        <p:txBody>
          <a:bodyPr/>
          <a:lstStyle/>
          <a:p>
            <a:r>
              <a:rPr lang="de-DE" sz="2600" dirty="0"/>
              <a:t>Rohstoffe für die Energiewende angesichts des Russland-Ukraine-Kriegs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4000" y="5407298"/>
            <a:ext cx="8500400" cy="1059933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Prof. Dr. jur. Walter Frenz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215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39426" y="913738"/>
            <a:ext cx="8155204" cy="4236636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de-DE" sz="2400" b="1" dirty="0"/>
              <a:t>Bezug von Rohstoffen für die Energiewende und Russland-Ukraine-Krieg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de-DE" sz="2400" b="1" dirty="0"/>
              <a:t>Bedarf von Rohstoffen für die Energiewende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de-DE" sz="2400" b="1" dirty="0"/>
              <a:t>Lithium-Ionen-Batterien für die Mobilitätswende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de-DE" sz="2400" b="1" dirty="0"/>
              <a:t>Ostukraine als größtes Lithium-Vorratslager Europas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de-DE" sz="2400" b="1" dirty="0"/>
              <a:t>Weitere kritische Rohstoffe in der Ukraine (seltene Erden)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de-DE" sz="2400" b="1" dirty="0"/>
              <a:t>Rohstoffe für Solar- und Windkraftanlagen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3795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39426" y="913738"/>
            <a:ext cx="8155204" cy="4236636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5"/>
            </a:pPr>
            <a:r>
              <a:rPr lang="de-DE" sz="2400" b="1" dirty="0"/>
              <a:t>Rascherer Ausbau wegen Ersatzfunktion der </a:t>
            </a:r>
            <a:r>
              <a:rPr lang="de-DE" sz="2400" b="1" dirty="0" err="1"/>
              <a:t>Renewables</a:t>
            </a:r>
            <a:r>
              <a:rPr lang="de-DE" sz="2400" b="1" dirty="0"/>
              <a:t> für Gas, Öl und Kohle aus Russland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lphaLcParenR" startAt="5"/>
            </a:pPr>
            <a:r>
              <a:rPr lang="de-DE" sz="2400" b="1" dirty="0"/>
              <a:t>Energiewende ist abhängig von der Rohstoffversorgung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de-DE" sz="2400" b="1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2"/>
            </a:pPr>
            <a:r>
              <a:rPr lang="de-DE" sz="2400" b="1" dirty="0"/>
              <a:t>Internationale Rohstoffsicherung</a:t>
            </a:r>
          </a:p>
          <a:p>
            <a:pPr marL="457200" lvl="1" indent="-457200" defTabSz="215900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215900" algn="l"/>
              </a:tabLst>
            </a:pPr>
            <a:r>
              <a:rPr lang="de-DE" sz="2400" b="1" dirty="0"/>
              <a:t>Internationale Abkommen</a:t>
            </a:r>
          </a:p>
          <a:p>
            <a:pPr marL="457200" lvl="1" indent="-457200" defTabSz="215900">
              <a:spcBef>
                <a:spcPts val="600"/>
              </a:spcBef>
              <a:spcAft>
                <a:spcPts val="600"/>
              </a:spcAft>
              <a:buFontTx/>
              <a:buAutoNum type="alphaLcParenR"/>
              <a:tabLst>
                <a:tab pos="215900" algn="l"/>
              </a:tabLst>
            </a:pPr>
            <a:r>
              <a:rPr lang="de-DE" sz="2400" b="1" dirty="0"/>
              <a:t>Umfassendes Regelwerk – etwa in Klimaabkommen</a:t>
            </a:r>
          </a:p>
          <a:p>
            <a:pPr marL="457200" lvl="1" indent="-457200" defTabSz="215900">
              <a:spcBef>
                <a:spcPts val="600"/>
              </a:spcBef>
              <a:spcAft>
                <a:spcPts val="600"/>
              </a:spcAft>
              <a:buFontTx/>
              <a:buAutoNum type="alphaLcParenR"/>
              <a:tabLst>
                <a:tab pos="215900" algn="l"/>
              </a:tabLst>
            </a:pPr>
            <a:r>
              <a:rPr lang="de-DE" sz="2400" b="1" dirty="0"/>
              <a:t>Bilaterale Abkommen</a:t>
            </a:r>
          </a:p>
          <a:p>
            <a:pPr marL="457200" lvl="1" indent="-457200" defTabSz="215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  <a:tabLst>
                <a:tab pos="215900" algn="l"/>
              </a:tabLst>
            </a:pPr>
            <a:r>
              <a:rPr lang="de-DE" sz="2400" b="1" dirty="0"/>
              <a:t>EU-Kartell- und WTO-Recht</a:t>
            </a:r>
          </a:p>
          <a:p>
            <a:pPr lvl="1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200" b="1" dirty="0"/>
          </a:p>
          <a:p>
            <a:pPr lvl="1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2"/>
            </a:pPr>
            <a:endParaRPr lang="de-DE" sz="2400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2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6601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25126" y="948907"/>
            <a:ext cx="8155204" cy="4236636"/>
          </a:xfrm>
        </p:spPr>
        <p:txBody>
          <a:bodyPr/>
          <a:lstStyle/>
          <a:p>
            <a:pPr marL="514350" lvl="1" indent="-514350" defTabSz="2159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Font typeface="+mj-lt"/>
              <a:buAutoNum type="romanUcPeriod" startAt="3"/>
              <a:tabLst>
                <a:tab pos="215900" algn="l"/>
              </a:tabLst>
            </a:pPr>
            <a:r>
              <a:rPr lang="de-DE" sz="2400" b="1" dirty="0">
                <a:solidFill>
                  <a:prstClr val="black"/>
                </a:solidFill>
              </a:rPr>
              <a:t>Internationale Sichtweise der Rohstoffversorgungssicherheit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Font typeface="+mj-lt"/>
              <a:buAutoNum type="arabicPeriod"/>
            </a:pPr>
            <a:r>
              <a:rPr lang="de-DE" sz="2200" b="1" dirty="0">
                <a:solidFill>
                  <a:prstClr val="black"/>
                </a:solidFill>
              </a:rPr>
              <a:t>Weg von einer rein nationalen Betrachtung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Font typeface="+mj-lt"/>
              <a:buAutoNum type="arabicPeriod"/>
            </a:pPr>
            <a:r>
              <a:rPr lang="de-DE" sz="2200" b="1" dirty="0">
                <a:solidFill>
                  <a:prstClr val="black"/>
                </a:solidFill>
              </a:rPr>
              <a:t>Erweiterung durch das international konzipierte Klimaschutzgebot aus Art. 20a GG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Font typeface="+mj-lt"/>
              <a:buAutoNum type="arabicPeriod"/>
            </a:pPr>
            <a:r>
              <a:rPr lang="de-DE" sz="2200" b="1" dirty="0">
                <a:solidFill>
                  <a:prstClr val="black"/>
                </a:solidFill>
              </a:rPr>
              <a:t>Internationale Sicht der Sicherung der Rohstoffversorgung und der Standortgebundenheit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Font typeface="+mj-lt"/>
              <a:buAutoNum type="arabicPeriod"/>
            </a:pPr>
            <a:r>
              <a:rPr lang="de-DE" sz="2200" b="1" dirty="0">
                <a:solidFill>
                  <a:prstClr val="black"/>
                </a:solidFill>
              </a:rPr>
              <a:t>Rohstoffsicherungsklausel</a:t>
            </a:r>
          </a:p>
          <a:p>
            <a:pPr marL="457200" lvl="2" indent="-4572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Font typeface="+mj-lt"/>
              <a:buAutoNum type="alphaLcParenR"/>
            </a:pPr>
            <a:r>
              <a:rPr lang="de-DE" sz="2200" b="1" dirty="0">
                <a:solidFill>
                  <a:prstClr val="black"/>
                </a:solidFill>
              </a:rPr>
              <a:t>Gewandelte Bedeutung</a:t>
            </a:r>
          </a:p>
          <a:p>
            <a:pPr marL="457200" lvl="2" indent="-4572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Font typeface="+mj-lt"/>
              <a:buAutoNum type="alphaLcParenR"/>
            </a:pPr>
            <a:r>
              <a:rPr lang="de-DE" sz="2200" b="1" dirty="0">
                <a:solidFill>
                  <a:prstClr val="black"/>
                </a:solidFill>
              </a:rPr>
              <a:t>Spezifische Anwendung für klimarelevante Rohstoffe</a:t>
            </a:r>
          </a:p>
          <a:p>
            <a:pPr marL="8890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3"/>
            </a:pPr>
            <a:endParaRPr lang="de-DE" sz="2200" b="1" dirty="0"/>
          </a:p>
          <a:p>
            <a:pPr lvl="1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de-DE" sz="2400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639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25126" y="948907"/>
            <a:ext cx="8155204" cy="4236636"/>
          </a:xfrm>
        </p:spPr>
        <p:txBody>
          <a:bodyPr/>
          <a:lstStyle/>
          <a:p>
            <a:pPr marL="514350" lvl="1" indent="-514350" defTabSz="2159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Font typeface="+mj-lt"/>
              <a:buAutoNum type="romanUcPeriod" startAt="4"/>
              <a:tabLst>
                <a:tab pos="215900" algn="l"/>
              </a:tabLst>
            </a:pPr>
            <a:r>
              <a:rPr lang="de-DE" sz="2400" b="1" dirty="0">
                <a:solidFill>
                  <a:prstClr val="black"/>
                </a:solidFill>
              </a:rPr>
              <a:t>Hinzunahme von Sekundärrohstoffen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AutoNum type="arabicPeriod"/>
            </a:pPr>
            <a:r>
              <a:rPr lang="de-DE" sz="2400" b="1" dirty="0">
                <a:solidFill>
                  <a:prstClr val="black"/>
                </a:solidFill>
              </a:rPr>
              <a:t>Bisherige Ausblendung entgegen der Bedeutung für den Klimaschutz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AutoNum type="arabicPeriod"/>
            </a:pPr>
            <a:r>
              <a:rPr lang="de-DE" sz="2400" b="1" dirty="0">
                <a:solidFill>
                  <a:prstClr val="black"/>
                </a:solidFill>
              </a:rPr>
              <a:t>Auswirkungen auf das Genehmigungsverfahren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AutoNum type="arabicPeriod"/>
            </a:pPr>
            <a:r>
              <a:rPr lang="de-DE" sz="2400" b="1" dirty="0">
                <a:solidFill>
                  <a:prstClr val="black"/>
                </a:solidFill>
              </a:rPr>
              <a:t>Relevanz in der Abwägung für die Zulässigkeit von Rohstoffvorhaben</a:t>
            </a:r>
          </a:p>
          <a:p>
            <a:pPr lvl="1" indent="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None/>
            </a:pPr>
            <a:endParaRPr lang="de-DE" sz="2000" b="1" dirty="0">
              <a:solidFill>
                <a:prstClr val="black"/>
              </a:solidFill>
            </a:endParaRPr>
          </a:p>
          <a:p>
            <a:pPr marL="730250" lvl="2" indent="-51435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Font typeface="+mj-lt"/>
              <a:buAutoNum type="arabicPeriod"/>
              <a:tabLst>
                <a:tab pos="215900" algn="l"/>
              </a:tabLst>
            </a:pPr>
            <a:endParaRPr lang="de-DE" sz="2400" b="1" dirty="0">
              <a:solidFill>
                <a:prstClr val="black"/>
              </a:solidFill>
            </a:endParaRPr>
          </a:p>
          <a:p>
            <a:pPr marL="514350" lvl="1" indent="-514350" defTabSz="2159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Font typeface="+mj-lt"/>
              <a:buAutoNum type="romanUcPeriod" startAt="4"/>
              <a:tabLst>
                <a:tab pos="215900" algn="l"/>
              </a:tabLst>
            </a:pPr>
            <a:endParaRPr lang="de-DE" sz="2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de-DE" sz="2400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989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25126" y="948907"/>
            <a:ext cx="8155204" cy="4236636"/>
          </a:xfrm>
        </p:spPr>
        <p:txBody>
          <a:bodyPr/>
          <a:lstStyle/>
          <a:p>
            <a:pPr marL="514350" lvl="1" indent="-514350" defTabSz="2159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Font typeface="+mj-lt"/>
              <a:buAutoNum type="romanUcPeriod" startAt="5"/>
              <a:tabLst>
                <a:tab pos="215900" algn="l"/>
              </a:tabLst>
            </a:pPr>
            <a:r>
              <a:rPr lang="de-DE" sz="2400" b="1" dirty="0">
                <a:solidFill>
                  <a:prstClr val="black"/>
                </a:solidFill>
              </a:rPr>
              <a:t>Fazit</a:t>
            </a:r>
          </a:p>
          <a:p>
            <a:pPr marL="457200" lvl="1" indent="-457200" defTabSz="2159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AutoNum type="arabicPeriod"/>
              <a:tabLst>
                <a:tab pos="215900" algn="l"/>
              </a:tabLst>
            </a:pPr>
            <a:r>
              <a:rPr lang="de-DE" sz="2200" b="1" dirty="0">
                <a:solidFill>
                  <a:prstClr val="black"/>
                </a:solidFill>
              </a:rPr>
              <a:t>Die Energiewende funktioniert nur bei einer ausreichenden Rohstoffversorgung.</a:t>
            </a:r>
          </a:p>
          <a:p>
            <a:pPr marL="457200" lvl="1" indent="-457200" defTabSz="2159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AutoNum type="arabicPeriod"/>
              <a:tabLst>
                <a:tab pos="215900" algn="l"/>
              </a:tabLst>
            </a:pPr>
            <a:r>
              <a:rPr lang="de-DE" sz="2200" b="1" dirty="0">
                <a:solidFill>
                  <a:prstClr val="black"/>
                </a:solidFill>
              </a:rPr>
              <a:t>Das gilt zumal angesichts des Russland-Ukraine-Kriegs wegen dadurch </a:t>
            </a:r>
            <a:r>
              <a:rPr lang="de-DE" sz="2200" b="1" dirty="0" smtClean="0">
                <a:solidFill>
                  <a:prstClr val="black"/>
                </a:solidFill>
              </a:rPr>
              <a:t>ausfallender </a:t>
            </a:r>
            <a:r>
              <a:rPr lang="de-DE" sz="2200" b="1" dirty="0">
                <a:solidFill>
                  <a:prstClr val="black"/>
                </a:solidFill>
              </a:rPr>
              <a:t>bzw. zu ersetzender Rohstoff- und Energielieferungen.</a:t>
            </a:r>
          </a:p>
          <a:p>
            <a:pPr marL="457200" lvl="1" indent="-457200" defTabSz="2159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AutoNum type="arabicPeriod"/>
              <a:tabLst>
                <a:tab pos="215900" algn="l"/>
              </a:tabLst>
            </a:pPr>
            <a:r>
              <a:rPr lang="de-DE" sz="2200" b="1" dirty="0">
                <a:solidFill>
                  <a:prstClr val="black"/>
                </a:solidFill>
              </a:rPr>
              <a:t>Wie der Klimaschutz ist auch die Rohstoffversorgung international zu sehen.</a:t>
            </a:r>
          </a:p>
          <a:p>
            <a:pPr marL="457200" lvl="1" indent="-457200" defTabSz="2159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AutoNum type="arabicPeriod"/>
              <a:tabLst>
                <a:tab pos="215900" algn="l"/>
              </a:tabLst>
            </a:pPr>
            <a:r>
              <a:rPr lang="de-DE" sz="2200" b="1" dirty="0">
                <a:solidFill>
                  <a:prstClr val="black"/>
                </a:solidFill>
              </a:rPr>
              <a:t>Das gilt auch für die Interpretation des nationalen </a:t>
            </a:r>
            <a:r>
              <a:rPr lang="de-DE" sz="2200" b="1" dirty="0" err="1">
                <a:solidFill>
                  <a:prstClr val="black"/>
                </a:solidFill>
              </a:rPr>
              <a:t>BBergG</a:t>
            </a:r>
            <a:r>
              <a:rPr lang="de-DE" sz="2200" b="1" dirty="0">
                <a:solidFill>
                  <a:prstClr val="black"/>
                </a:solidFill>
              </a:rPr>
              <a:t>, so für die Versorgungssicherheit und die Rohstoffsicherung.</a:t>
            </a:r>
          </a:p>
          <a:p>
            <a:pPr lvl="1" indent="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None/>
            </a:pPr>
            <a:endParaRPr lang="de-DE" sz="2000" b="1" dirty="0">
              <a:solidFill>
                <a:prstClr val="black"/>
              </a:solidFill>
            </a:endParaRPr>
          </a:p>
          <a:p>
            <a:pPr marL="730250" lvl="2" indent="-51435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Font typeface="+mj-lt"/>
              <a:buAutoNum type="arabicPeriod"/>
              <a:tabLst>
                <a:tab pos="215900" algn="l"/>
              </a:tabLst>
            </a:pPr>
            <a:endParaRPr lang="de-DE" sz="2400" b="1" dirty="0">
              <a:solidFill>
                <a:prstClr val="black"/>
              </a:solidFill>
            </a:endParaRPr>
          </a:p>
          <a:p>
            <a:pPr marL="514350" lvl="1" indent="-514350" defTabSz="2159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Font typeface="+mj-lt"/>
              <a:buAutoNum type="romanUcPeriod" startAt="4"/>
              <a:tabLst>
                <a:tab pos="215900" algn="l"/>
              </a:tabLst>
            </a:pPr>
            <a:endParaRPr lang="de-DE" sz="2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de-DE" sz="2400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090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25126" y="948907"/>
            <a:ext cx="8155204" cy="4236636"/>
          </a:xfrm>
        </p:spPr>
        <p:txBody>
          <a:bodyPr/>
          <a:lstStyle/>
          <a:p>
            <a:pPr marL="514350" lvl="1" indent="-514350" defTabSz="2159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Font typeface="+mj-lt"/>
              <a:buAutoNum type="romanUcPeriod" startAt="5"/>
              <a:tabLst>
                <a:tab pos="215900" algn="l"/>
              </a:tabLst>
            </a:pPr>
            <a:r>
              <a:rPr lang="de-DE" sz="2400" b="1" dirty="0">
                <a:solidFill>
                  <a:prstClr val="black"/>
                </a:solidFill>
              </a:rPr>
              <a:t>Fazit</a:t>
            </a:r>
          </a:p>
          <a:p>
            <a:pPr marL="457200" lvl="1" indent="-457200" defTabSz="2159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Font typeface="+mj-lt"/>
              <a:buAutoNum type="arabicPeriod" startAt="5"/>
              <a:tabLst>
                <a:tab pos="215900" algn="l"/>
              </a:tabLst>
            </a:pPr>
            <a:r>
              <a:rPr lang="de-DE" sz="2200" b="1" dirty="0">
                <a:solidFill>
                  <a:prstClr val="black"/>
                </a:solidFill>
              </a:rPr>
              <a:t>Deutschland muss Vertrauen schaffen – nicht nur für den Klimaschutz, sondern auch für die Rohstoffversorgung.</a:t>
            </a:r>
          </a:p>
          <a:p>
            <a:pPr marL="457200" lvl="1" indent="-457200" defTabSz="2159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AutoNum type="arabicPeriod" startAt="5"/>
              <a:tabLst>
                <a:tab pos="215900" algn="l"/>
              </a:tabLst>
            </a:pPr>
            <a:r>
              <a:rPr lang="de-DE" sz="2200" b="1" dirty="0">
                <a:solidFill>
                  <a:prstClr val="black"/>
                </a:solidFill>
              </a:rPr>
              <a:t>Durch großzügigen Zugang zu eigenen Rohstoffen soll Deutschland erreichen, dass es Zugang zu ausländischen Rohstoffen erhält, die es selbst nicht hat, am besten über einen internationalen Rohstoffvertrag.</a:t>
            </a:r>
          </a:p>
          <a:p>
            <a:pPr marL="457200" lvl="1" indent="-457200" defTabSz="2159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AutoNum type="arabicPeriod" startAt="5"/>
              <a:tabLst>
                <a:tab pos="215900" algn="l"/>
              </a:tabLst>
            </a:pPr>
            <a:endParaRPr lang="de-DE" sz="2000" b="1" dirty="0">
              <a:solidFill>
                <a:prstClr val="black"/>
              </a:solidFill>
            </a:endParaRPr>
          </a:p>
          <a:p>
            <a:pPr lvl="1" indent="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None/>
            </a:pPr>
            <a:endParaRPr lang="de-DE" sz="2000" b="1" dirty="0">
              <a:solidFill>
                <a:prstClr val="black"/>
              </a:solidFill>
            </a:endParaRPr>
          </a:p>
          <a:p>
            <a:pPr marL="730250" lvl="2" indent="-51435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Font typeface="+mj-lt"/>
              <a:buAutoNum type="arabicPeriod"/>
              <a:tabLst>
                <a:tab pos="215900" algn="l"/>
              </a:tabLst>
            </a:pPr>
            <a:endParaRPr lang="de-DE" sz="2400" b="1" dirty="0">
              <a:solidFill>
                <a:prstClr val="black"/>
              </a:solidFill>
            </a:endParaRPr>
          </a:p>
          <a:p>
            <a:pPr marL="514350" lvl="1" indent="-514350" defTabSz="215900">
              <a:spcBef>
                <a:spcPts val="600"/>
              </a:spcBef>
              <a:spcAft>
                <a:spcPts val="600"/>
              </a:spcAft>
              <a:buClr>
                <a:srgbClr val="00549F"/>
              </a:buClr>
              <a:buFont typeface="+mj-lt"/>
              <a:buAutoNum type="romanUcPeriod" startAt="4"/>
              <a:tabLst>
                <a:tab pos="215900" algn="l"/>
              </a:tabLst>
            </a:pPr>
            <a:endParaRPr lang="de-DE" sz="2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de-DE" sz="2400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9088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33752" y="1233598"/>
            <a:ext cx="8155204" cy="4236636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de-DE" sz="2600" b="1" dirty="0"/>
          </a:p>
          <a:p>
            <a:pPr algn="ctr">
              <a:spcBef>
                <a:spcPts val="600"/>
              </a:spcBef>
            </a:pPr>
            <a:endParaRPr lang="de-DE" sz="2600" b="1" dirty="0"/>
          </a:p>
          <a:p>
            <a:pPr algn="ctr">
              <a:spcBef>
                <a:spcPts val="600"/>
              </a:spcBef>
            </a:pPr>
            <a:r>
              <a:rPr lang="de-DE" sz="2600" b="1" dirty="0"/>
              <a:t>Vielen Dank für Ihre Aufmerksamkeit!</a:t>
            </a:r>
          </a:p>
          <a:p>
            <a:pPr algn="ctr">
              <a:spcBef>
                <a:spcPts val="600"/>
              </a:spcBef>
            </a:pPr>
            <a:endParaRPr lang="de-DE" sz="2600" b="1" dirty="0"/>
          </a:p>
          <a:p>
            <a:pPr algn="ctr">
              <a:spcBef>
                <a:spcPts val="600"/>
              </a:spcBef>
            </a:pPr>
            <a:endParaRPr lang="de-DE" sz="2600" b="1" dirty="0"/>
          </a:p>
          <a:p>
            <a:pPr algn="ctr">
              <a:spcBef>
                <a:spcPts val="600"/>
              </a:spcBef>
            </a:pPr>
            <a:r>
              <a:rPr lang="de-DE" sz="2000" b="1" dirty="0"/>
              <a:t>Prof. Dr. Walter Frenz</a:t>
            </a:r>
          </a:p>
          <a:p>
            <a:pPr algn="ctr">
              <a:spcBef>
                <a:spcPts val="600"/>
              </a:spcBef>
            </a:pPr>
            <a:r>
              <a:rPr lang="de-DE" sz="2000" b="1" dirty="0"/>
              <a:t>frenz@bur.rwth-aachen.de</a:t>
            </a:r>
          </a:p>
          <a:p>
            <a:endParaRPr lang="de-DE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200" dirty="0"/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5663621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_Master_RWTH_Institute_ohne_addin">
  <a:themeElements>
    <a:clrScheme name="RWTH Farben">
      <a:dk1>
        <a:sysClr val="windowText" lastClr="000000"/>
      </a:dk1>
      <a:lt1>
        <a:sysClr val="window" lastClr="FFFFFF"/>
      </a:lt1>
      <a:dk2>
        <a:srgbClr val="00549F"/>
      </a:dk2>
      <a:lt2>
        <a:srgbClr val="8EBAE5"/>
      </a:lt2>
      <a:accent1>
        <a:srgbClr val="006165"/>
      </a:accent1>
      <a:accent2>
        <a:srgbClr val="0098A1"/>
      </a:accent2>
      <a:accent3>
        <a:srgbClr val="57AB27"/>
      </a:accent3>
      <a:accent4>
        <a:srgbClr val="BDCD00"/>
      </a:accent4>
      <a:accent5>
        <a:srgbClr val="F6A800"/>
      </a:accent5>
      <a:accent6>
        <a:srgbClr val="CC071E"/>
      </a:accent6>
      <a:hlink>
        <a:srgbClr val="612158"/>
      </a:hlink>
      <a:folHlink>
        <a:srgbClr val="7A6F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Master_RWTH_Institute_addin.potm" id="{0837BC49-7264-48C2-AAF5-DCA3DFDD7462}" vid="{6CDB8236-988B-4A45-A262-D5656478FE24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Präsentation_Master_RWTH_Institute_ohne_addin">
  <a:themeElements>
    <a:clrScheme name="RWTH Farben">
      <a:dk1>
        <a:sysClr val="windowText" lastClr="000000"/>
      </a:dk1>
      <a:lt1>
        <a:sysClr val="window" lastClr="FFFFFF"/>
      </a:lt1>
      <a:dk2>
        <a:srgbClr val="00549F"/>
      </a:dk2>
      <a:lt2>
        <a:srgbClr val="8EBAE5"/>
      </a:lt2>
      <a:accent1>
        <a:srgbClr val="006165"/>
      </a:accent1>
      <a:accent2>
        <a:srgbClr val="0098A1"/>
      </a:accent2>
      <a:accent3>
        <a:srgbClr val="57AB27"/>
      </a:accent3>
      <a:accent4>
        <a:srgbClr val="BDCD00"/>
      </a:accent4>
      <a:accent5>
        <a:srgbClr val="F6A800"/>
      </a:accent5>
      <a:accent6>
        <a:srgbClr val="CC071E"/>
      </a:accent6>
      <a:hlink>
        <a:srgbClr val="612158"/>
      </a:hlink>
      <a:folHlink>
        <a:srgbClr val="7A6F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Master_RWTH_Institute_addin.potm" id="{0837BC49-7264-48C2-AAF5-DCA3DFDD7462}" vid="{6CDB8236-988B-4A45-A262-D5656478FE24}"/>
    </a:ext>
  </a:extLst>
</a:theme>
</file>

<file path=ppt/theme/theme3.xml><?xml version="1.0" encoding="utf-8"?>
<a:theme xmlns:a="http://schemas.openxmlformats.org/drawingml/2006/main" name="1_Präsentation_Master_RWTH_Institute_ohne_addin">
  <a:themeElements>
    <a:clrScheme name="RWTH Farben">
      <a:dk1>
        <a:sysClr val="windowText" lastClr="000000"/>
      </a:dk1>
      <a:lt1>
        <a:sysClr val="window" lastClr="FFFFFF"/>
      </a:lt1>
      <a:dk2>
        <a:srgbClr val="00549F"/>
      </a:dk2>
      <a:lt2>
        <a:srgbClr val="8EBAE5"/>
      </a:lt2>
      <a:accent1>
        <a:srgbClr val="006165"/>
      </a:accent1>
      <a:accent2>
        <a:srgbClr val="0098A1"/>
      </a:accent2>
      <a:accent3>
        <a:srgbClr val="57AB27"/>
      </a:accent3>
      <a:accent4>
        <a:srgbClr val="BDCD00"/>
      </a:accent4>
      <a:accent5>
        <a:srgbClr val="F6A800"/>
      </a:accent5>
      <a:accent6>
        <a:srgbClr val="CC071E"/>
      </a:accent6>
      <a:hlink>
        <a:srgbClr val="612158"/>
      </a:hlink>
      <a:folHlink>
        <a:srgbClr val="7A6F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Master_RWTH_Institute_addin.potm" id="{0837BC49-7264-48C2-AAF5-DCA3DFDD7462}" vid="{6CDB8236-988B-4A45-A262-D5656478FE24}"/>
    </a:ext>
  </a:extLst>
</a:theme>
</file>

<file path=ppt/theme/theme4.xml><?xml version="1.0" encoding="utf-8"?>
<a:theme xmlns:a="http://schemas.openxmlformats.org/drawingml/2006/main" name="2_Präsentation_Master_RWTH_Institute_ohne_addin">
  <a:themeElements>
    <a:clrScheme name="RWTH Farben">
      <a:dk1>
        <a:sysClr val="windowText" lastClr="000000"/>
      </a:dk1>
      <a:lt1>
        <a:sysClr val="window" lastClr="FFFFFF"/>
      </a:lt1>
      <a:dk2>
        <a:srgbClr val="00549F"/>
      </a:dk2>
      <a:lt2>
        <a:srgbClr val="8EBAE5"/>
      </a:lt2>
      <a:accent1>
        <a:srgbClr val="006165"/>
      </a:accent1>
      <a:accent2>
        <a:srgbClr val="0098A1"/>
      </a:accent2>
      <a:accent3>
        <a:srgbClr val="57AB27"/>
      </a:accent3>
      <a:accent4>
        <a:srgbClr val="BDCD00"/>
      </a:accent4>
      <a:accent5>
        <a:srgbClr val="F6A800"/>
      </a:accent5>
      <a:accent6>
        <a:srgbClr val="CC071E"/>
      </a:accent6>
      <a:hlink>
        <a:srgbClr val="612158"/>
      </a:hlink>
      <a:folHlink>
        <a:srgbClr val="7A6F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Master_RWTH_Institute_addin.potm" id="{0837BC49-7264-48C2-AAF5-DCA3DFDD7462}" vid="{6CDB8236-988B-4A45-A262-D5656478FE24}"/>
    </a:ext>
  </a:extLst>
</a:theme>
</file>

<file path=ppt/theme/theme5.xml><?xml version="1.0" encoding="utf-8"?>
<a:theme xmlns:a="http://schemas.openxmlformats.org/drawingml/2006/main" name="3_Präsentation_Master_RWTH_Institute_ohne_addin">
  <a:themeElements>
    <a:clrScheme name="RWTH Farben">
      <a:dk1>
        <a:sysClr val="windowText" lastClr="000000"/>
      </a:dk1>
      <a:lt1>
        <a:sysClr val="window" lastClr="FFFFFF"/>
      </a:lt1>
      <a:dk2>
        <a:srgbClr val="00549F"/>
      </a:dk2>
      <a:lt2>
        <a:srgbClr val="8EBAE5"/>
      </a:lt2>
      <a:accent1>
        <a:srgbClr val="006165"/>
      </a:accent1>
      <a:accent2>
        <a:srgbClr val="0098A1"/>
      </a:accent2>
      <a:accent3>
        <a:srgbClr val="57AB27"/>
      </a:accent3>
      <a:accent4>
        <a:srgbClr val="BDCD00"/>
      </a:accent4>
      <a:accent5>
        <a:srgbClr val="F6A800"/>
      </a:accent5>
      <a:accent6>
        <a:srgbClr val="CC071E"/>
      </a:accent6>
      <a:hlink>
        <a:srgbClr val="612158"/>
      </a:hlink>
      <a:folHlink>
        <a:srgbClr val="7A6F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Master_RWTH_Institute_addin.potm" id="{0837BC49-7264-48C2-AAF5-DCA3DFDD7462}" vid="{6CDB8236-988B-4A45-A262-D5656478FE24}"/>
    </a:ext>
  </a:extLst>
</a:theme>
</file>

<file path=ppt/theme/theme6.xml><?xml version="1.0" encoding="utf-8"?>
<a:theme xmlns:a="http://schemas.openxmlformats.org/drawingml/2006/main" name="4_Präsentation_Master_RWTH_Institute_ohne_addin">
  <a:themeElements>
    <a:clrScheme name="RWTH Farben">
      <a:dk1>
        <a:sysClr val="windowText" lastClr="000000"/>
      </a:dk1>
      <a:lt1>
        <a:sysClr val="window" lastClr="FFFFFF"/>
      </a:lt1>
      <a:dk2>
        <a:srgbClr val="00549F"/>
      </a:dk2>
      <a:lt2>
        <a:srgbClr val="8EBAE5"/>
      </a:lt2>
      <a:accent1>
        <a:srgbClr val="006165"/>
      </a:accent1>
      <a:accent2>
        <a:srgbClr val="0098A1"/>
      </a:accent2>
      <a:accent3>
        <a:srgbClr val="57AB27"/>
      </a:accent3>
      <a:accent4>
        <a:srgbClr val="BDCD00"/>
      </a:accent4>
      <a:accent5>
        <a:srgbClr val="F6A800"/>
      </a:accent5>
      <a:accent6>
        <a:srgbClr val="CC071E"/>
      </a:accent6>
      <a:hlink>
        <a:srgbClr val="612158"/>
      </a:hlink>
      <a:folHlink>
        <a:srgbClr val="7A6F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Master_RWTH_Institute_addin.potm" id="{0837BC49-7264-48C2-AAF5-DCA3DFDD7462}" vid="{6CDB8236-988B-4A45-A262-D5656478FE24}"/>
    </a:ext>
  </a:extLst>
</a:theme>
</file>

<file path=ppt/theme/theme7.xml><?xml version="1.0" encoding="utf-8"?>
<a:theme xmlns:a="http://schemas.openxmlformats.org/drawingml/2006/main" name="6_Präsentation_Master_RWTH_Institute_ohne_addin">
  <a:themeElements>
    <a:clrScheme name="RWTH Farben">
      <a:dk1>
        <a:sysClr val="windowText" lastClr="000000"/>
      </a:dk1>
      <a:lt1>
        <a:sysClr val="window" lastClr="FFFFFF"/>
      </a:lt1>
      <a:dk2>
        <a:srgbClr val="00549F"/>
      </a:dk2>
      <a:lt2>
        <a:srgbClr val="8EBAE5"/>
      </a:lt2>
      <a:accent1>
        <a:srgbClr val="006165"/>
      </a:accent1>
      <a:accent2>
        <a:srgbClr val="0098A1"/>
      </a:accent2>
      <a:accent3>
        <a:srgbClr val="57AB27"/>
      </a:accent3>
      <a:accent4>
        <a:srgbClr val="BDCD00"/>
      </a:accent4>
      <a:accent5>
        <a:srgbClr val="F6A800"/>
      </a:accent5>
      <a:accent6>
        <a:srgbClr val="CC071E"/>
      </a:accent6>
      <a:hlink>
        <a:srgbClr val="612158"/>
      </a:hlink>
      <a:folHlink>
        <a:srgbClr val="7A6F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Master_RWTH_Institute_addin.potm" id="{0837BC49-7264-48C2-AAF5-DCA3DFDD7462}" vid="{6CDB8236-988B-4A45-A262-D5656478FE24}"/>
    </a:ext>
  </a:extLst>
</a:theme>
</file>

<file path=ppt/theme/theme8.xml><?xml version="1.0" encoding="utf-8"?>
<a:theme xmlns:a="http://schemas.openxmlformats.org/drawingml/2006/main" name="7_Präsentation_Master_RWTH_Institute_ohne_addin">
  <a:themeElements>
    <a:clrScheme name="RWTH Farben">
      <a:dk1>
        <a:sysClr val="windowText" lastClr="000000"/>
      </a:dk1>
      <a:lt1>
        <a:sysClr val="window" lastClr="FFFFFF"/>
      </a:lt1>
      <a:dk2>
        <a:srgbClr val="00549F"/>
      </a:dk2>
      <a:lt2>
        <a:srgbClr val="8EBAE5"/>
      </a:lt2>
      <a:accent1>
        <a:srgbClr val="006165"/>
      </a:accent1>
      <a:accent2>
        <a:srgbClr val="0098A1"/>
      </a:accent2>
      <a:accent3>
        <a:srgbClr val="57AB27"/>
      </a:accent3>
      <a:accent4>
        <a:srgbClr val="BDCD00"/>
      </a:accent4>
      <a:accent5>
        <a:srgbClr val="F6A800"/>
      </a:accent5>
      <a:accent6>
        <a:srgbClr val="CC071E"/>
      </a:accent6>
      <a:hlink>
        <a:srgbClr val="612158"/>
      </a:hlink>
      <a:folHlink>
        <a:srgbClr val="7A6F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Master_RWTH_Institute_addin.potm" id="{0837BC49-7264-48C2-AAF5-DCA3DFDD7462}" vid="{6CDB8236-988B-4A45-A262-D5656478FE2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Präsentation_Master_RWTH_Institute_ohne_addin</Template>
  <TotalTime>0</TotalTime>
  <Words>269</Words>
  <Application>Microsoft Office PowerPoint</Application>
  <PresentationFormat>Bildschirmpräsentation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8</vt:i4>
      </vt:variant>
    </vt:vector>
  </HeadingPairs>
  <TitlesOfParts>
    <vt:vector size="22" baseType="lpstr">
      <vt:lpstr>Arial</vt:lpstr>
      <vt:lpstr>Arial Narrow</vt:lpstr>
      <vt:lpstr>Calibri</vt:lpstr>
      <vt:lpstr>Symbol</vt:lpstr>
      <vt:lpstr>Times New Roman</vt:lpstr>
      <vt:lpstr>Wingdings</vt:lpstr>
      <vt:lpstr>Präsentation_Master_RWTH_Institute_ohne_addin</vt:lpstr>
      <vt:lpstr>5_Präsentation_Master_RWTH_Institute_ohne_addin</vt:lpstr>
      <vt:lpstr>1_Präsentation_Master_RWTH_Institute_ohne_addin</vt:lpstr>
      <vt:lpstr>2_Präsentation_Master_RWTH_Institute_ohne_addin</vt:lpstr>
      <vt:lpstr>3_Präsentation_Master_RWTH_Institute_ohne_addin</vt:lpstr>
      <vt:lpstr>4_Präsentation_Master_RWTH_Institute_ohne_addin</vt:lpstr>
      <vt:lpstr>6_Präsentation_Master_RWTH_Institute_ohne_addin</vt:lpstr>
      <vt:lpstr>7_Präsentation_Master_RWTH_Institute_ohne_addin</vt:lpstr>
      <vt:lpstr>Rohstoffe für die Energiewende angesichts des Russland-Ukraine-Kriegs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Alina Wennemann</dc:creator>
  <cp:lastModifiedBy>Walter Frenz</cp:lastModifiedBy>
  <cp:revision>191</cp:revision>
  <cp:lastPrinted>2021-12-13T07:51:07Z</cp:lastPrinted>
  <dcterms:created xsi:type="dcterms:W3CDTF">2015-11-04T08:23:31Z</dcterms:created>
  <dcterms:modified xsi:type="dcterms:W3CDTF">2022-03-16T13:23:51Z</dcterms:modified>
</cp:coreProperties>
</file>