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61"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71523-6E67-4F5B-8D6B-6A650050A51C}" type="datetimeFigureOut">
              <a:rPr lang="de-DE" smtClean="0"/>
              <a:t>03.04.2022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9C358-5856-4C7A-9A2E-488333CDAAFF}" type="slidenum">
              <a:rPr lang="de-DE" smtClean="0"/>
              <a:t>‹Nr.›</a:t>
            </a:fld>
            <a:endParaRPr lang="de-DE"/>
          </a:p>
        </p:txBody>
      </p:sp>
    </p:spTree>
    <p:extLst>
      <p:ext uri="{BB962C8B-B14F-4D97-AF65-F5344CB8AC3E}">
        <p14:creationId xmlns:p14="http://schemas.microsoft.com/office/powerpoint/2010/main" val="3856287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3E45B43-A195-4DB4-81FA-10A745F56D44}" type="datetime1">
              <a:rPr lang="de-DE" smtClean="0"/>
              <a:t>03.04.2022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44675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A2181DF-FB3E-4611-9491-D2DCD529F2C5}" type="datetime1">
              <a:rPr lang="de-DE" smtClean="0"/>
              <a:t>03.04.2022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86114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53EF55B-9710-4C7B-A873-24599CB1DFCB}" type="datetime1">
              <a:rPr lang="de-DE" smtClean="0"/>
              <a:t>03.04.2022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332255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0B3DAF3-9EFC-4A16-89DB-E58BFD5B39DB}" type="datetime1">
              <a:rPr lang="de-DE" smtClean="0"/>
              <a:t>03.04.2022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295774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9EBD65A-A50F-4F2E-82BB-1FFA4FC6E974}" type="datetime1">
              <a:rPr lang="de-DE" smtClean="0"/>
              <a:t>03.04.2022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2370165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DB198EE-3648-4C65-8959-84BB7EE07458}" type="datetime1">
              <a:rPr lang="de-DE" smtClean="0"/>
              <a:t>03.04.2022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1138262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1A858A1-284A-4BA5-8773-D0E29436FA40}" type="datetime1">
              <a:rPr lang="de-DE" smtClean="0"/>
              <a:t>03.04.2022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122719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C7E2F08-1199-4678-9123-D7A0D42C97EF}" type="datetime1">
              <a:rPr lang="de-DE" smtClean="0"/>
              <a:t>03.04.2022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27010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328F290-515B-49BD-84FE-65265DB49B64}" type="datetime1">
              <a:rPr lang="de-DE" smtClean="0"/>
              <a:t>03.04.2022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171025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32A97537-7D39-4A70-8BFC-4A8AA061ED28}" type="datetime1">
              <a:rPr lang="de-DE" smtClean="0"/>
              <a:t>03.04.2022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1317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1C5574B-F8BC-4BCC-8848-B7CA921510F3}" type="datetime1">
              <a:rPr lang="de-DE" smtClean="0"/>
              <a:t>03.04.2022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360F43-3106-4A7A-875F-C20090A98967}" type="slidenum">
              <a:rPr lang="de-DE" smtClean="0"/>
              <a:t>‹Nr.›</a:t>
            </a:fld>
            <a:endParaRPr lang="de-DE"/>
          </a:p>
        </p:txBody>
      </p:sp>
    </p:spTree>
    <p:extLst>
      <p:ext uri="{BB962C8B-B14F-4D97-AF65-F5344CB8AC3E}">
        <p14:creationId xmlns:p14="http://schemas.microsoft.com/office/powerpoint/2010/main" val="3126821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93B99-2243-4F58-A068-E0D7449C9142}" type="datetime1">
              <a:rPr lang="de-DE" smtClean="0"/>
              <a:t>03.04.2022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60F43-3106-4A7A-875F-C20090A98967}" type="slidenum">
              <a:rPr lang="de-DE" smtClean="0"/>
              <a:t>‹Nr.›</a:t>
            </a:fld>
            <a:endParaRPr lang="de-DE"/>
          </a:p>
        </p:txBody>
      </p:sp>
    </p:spTree>
    <p:extLst>
      <p:ext uri="{BB962C8B-B14F-4D97-AF65-F5344CB8AC3E}">
        <p14:creationId xmlns:p14="http://schemas.microsoft.com/office/powerpoint/2010/main" val="148928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15004"/>
            <a:ext cx="7772400" cy="2907755"/>
          </a:xfrm>
        </p:spPr>
        <p:txBody>
          <a:bodyPr/>
          <a:lstStyle/>
          <a:p>
            <a:pPr algn="l"/>
            <a:r>
              <a:rPr lang="de-DE" b="1" dirty="0" smtClean="0">
                <a:solidFill>
                  <a:schemeClr val="accent1">
                    <a:lumMod val="75000"/>
                  </a:schemeClr>
                </a:solidFill>
              </a:rPr>
              <a:t>Energieanlagen im Konflikt </a:t>
            </a:r>
            <a:br>
              <a:rPr lang="de-DE" b="1" dirty="0" smtClean="0">
                <a:solidFill>
                  <a:schemeClr val="accent1">
                    <a:lumMod val="75000"/>
                  </a:schemeClr>
                </a:solidFill>
              </a:rPr>
            </a:br>
            <a:r>
              <a:rPr lang="de-DE" b="1" dirty="0" smtClean="0">
                <a:solidFill>
                  <a:schemeClr val="accent1">
                    <a:lumMod val="75000"/>
                  </a:schemeClr>
                </a:solidFill>
              </a:rPr>
              <a:t>um den Raum</a:t>
            </a:r>
            <a:endParaRPr lang="de-DE" b="1" dirty="0">
              <a:solidFill>
                <a:schemeClr val="accent1">
                  <a:lumMod val="75000"/>
                </a:schemeClr>
              </a:solidFill>
            </a:endParaRPr>
          </a:p>
        </p:txBody>
      </p:sp>
      <p:sp>
        <p:nvSpPr>
          <p:cNvPr id="3" name="Untertitel 2"/>
          <p:cNvSpPr>
            <a:spLocks noGrp="1"/>
          </p:cNvSpPr>
          <p:nvPr>
            <p:ph type="subTitle" idx="1"/>
          </p:nvPr>
        </p:nvSpPr>
        <p:spPr>
          <a:xfrm>
            <a:off x="899592" y="2708920"/>
            <a:ext cx="6872808" cy="2736304"/>
          </a:xfrm>
        </p:spPr>
        <p:txBody>
          <a:bodyPr>
            <a:normAutofit fontScale="85000" lnSpcReduction="10000"/>
          </a:bodyPr>
          <a:lstStyle/>
          <a:p>
            <a:pPr algn="l"/>
            <a:r>
              <a:rPr lang="de-DE" b="1" dirty="0" smtClean="0">
                <a:solidFill>
                  <a:schemeClr val="accent2"/>
                </a:solidFill>
              </a:rPr>
              <a:t>Entfesselung der Energiewende</a:t>
            </a:r>
          </a:p>
          <a:p>
            <a:pPr algn="l"/>
            <a:r>
              <a:rPr lang="de-DE" b="1" dirty="0" smtClean="0"/>
              <a:t>XXV. Jahrestagung des Instituts für </a:t>
            </a:r>
          </a:p>
          <a:p>
            <a:pPr algn="l"/>
            <a:r>
              <a:rPr lang="de-DE" b="1" dirty="0" smtClean="0"/>
              <a:t>Berg- und Energierecht  der Ruhr-Universität</a:t>
            </a:r>
          </a:p>
          <a:p>
            <a:pPr algn="l"/>
            <a:endParaRPr lang="de-DE" dirty="0"/>
          </a:p>
          <a:p>
            <a:pPr algn="l"/>
            <a:r>
              <a:rPr lang="de-DE" b="1" i="1" dirty="0" smtClean="0"/>
              <a:t>Peter Franke</a:t>
            </a:r>
          </a:p>
          <a:p>
            <a:pPr algn="l"/>
            <a:r>
              <a:rPr lang="de-DE" b="1" i="1" dirty="0" smtClean="0"/>
              <a:t>Vizepräsident der Bundesnetzagentur a.D.</a:t>
            </a:r>
            <a:endParaRPr lang="de-DE" b="1" i="1" dirty="0"/>
          </a:p>
        </p:txBody>
      </p:sp>
    </p:spTree>
    <p:extLst>
      <p:ext uri="{BB962C8B-B14F-4D97-AF65-F5344CB8AC3E}">
        <p14:creationId xmlns:p14="http://schemas.microsoft.com/office/powerpoint/2010/main" val="2826349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06690"/>
          </a:xfrm>
        </p:spPr>
        <p:txBody>
          <a:bodyPr>
            <a:normAutofit fontScale="90000"/>
          </a:bodyPr>
          <a:lstStyle/>
          <a:p>
            <a:pPr algn="l"/>
            <a:r>
              <a:rPr lang="de-DE" sz="3100" dirty="0" smtClean="0">
                <a:solidFill>
                  <a:schemeClr val="accent1"/>
                </a:solidFill>
              </a:rPr>
              <a:t>Verzicht auf den Planvorbehalt?</a:t>
            </a:r>
            <a:br>
              <a:rPr lang="de-DE" sz="3100" dirty="0" smtClean="0">
                <a:solidFill>
                  <a:schemeClr val="accent1"/>
                </a:solidFill>
              </a:rPr>
            </a:br>
            <a:r>
              <a:rPr lang="de-DE" sz="2700" dirty="0" smtClean="0"/>
              <a:t>Hieraus wird gelegentlich die Forderung nach einem Verzicht auf den Planvorbehalt abgeleitet.  Damit würden zwar die aus der Ausschlusswirkung resultierenden Restriktionen, aber auch die Standortsicherung  durch die Ausweisung einer Vorrangzone entfallen. Hinzu kommt, dass die </a:t>
            </a:r>
            <a:r>
              <a:rPr lang="de-DE" sz="2700" b="1" dirty="0" smtClean="0"/>
              <a:t>Erfordernisse planerischer Koordinierung</a:t>
            </a:r>
            <a:r>
              <a:rPr lang="de-DE" sz="2700" dirty="0" smtClean="0"/>
              <a:t>, die zur richterrechtlichen  Entwicklung und späteren  gesetzlichen Ausgestaltung eines Planvorbehalts geführt haben, </a:t>
            </a:r>
            <a:r>
              <a:rPr lang="de-DE" sz="2700" b="1" dirty="0" smtClean="0"/>
              <a:t>durch ein einfaches Genehmigungsverfahren bewältigt werden müssten</a:t>
            </a:r>
            <a:r>
              <a:rPr lang="de-DE" sz="2700" dirty="0" smtClean="0"/>
              <a:t>. Dass hierdurch ein </a:t>
            </a:r>
            <a:r>
              <a:rPr lang="de-DE" sz="2700" b="1" dirty="0" smtClean="0"/>
              <a:t>beschleunigter Anlagenzubau</a:t>
            </a:r>
            <a:r>
              <a:rPr lang="de-DE" sz="2700" dirty="0" smtClean="0"/>
              <a:t> ermöglicht wird, erscheint sehr </a:t>
            </a:r>
            <a:r>
              <a:rPr lang="de-DE" sz="2700" b="1" dirty="0" smtClean="0"/>
              <a:t>zweifelhaft</a:t>
            </a:r>
            <a:r>
              <a:rPr lang="de-DE" sz="2700" dirty="0" smtClean="0"/>
              <a:t>.</a:t>
            </a:r>
            <a:br>
              <a:rPr lang="de-DE" sz="2700" dirty="0" smtClean="0"/>
            </a:br>
            <a:r>
              <a:rPr lang="de-DE" sz="2700" dirty="0"/>
              <a:t/>
            </a:r>
            <a:br>
              <a:rPr lang="de-DE" sz="2700" dirty="0"/>
            </a:br>
            <a:r>
              <a:rPr lang="de-DE" sz="2700" dirty="0" smtClean="0"/>
              <a:t>Vorzugswürdig erscheint daher eine </a:t>
            </a:r>
            <a:r>
              <a:rPr lang="de-DE" sz="2700" b="1" dirty="0" smtClean="0"/>
              <a:t>verbesserte planerische Steuerung</a:t>
            </a:r>
            <a:r>
              <a:rPr lang="de-DE" sz="2700" dirty="0" smtClean="0"/>
              <a:t>, für die eine </a:t>
            </a:r>
            <a:r>
              <a:rPr lang="de-DE" sz="2700" b="1" dirty="0" smtClean="0"/>
              <a:t>neue Fachplanung </a:t>
            </a:r>
            <a:r>
              <a:rPr lang="de-DE" sz="2700" dirty="0" smtClean="0"/>
              <a:t>oder eine </a:t>
            </a:r>
            <a:r>
              <a:rPr lang="de-DE" sz="2700" b="1" dirty="0" smtClean="0"/>
              <a:t>Fortentwicklung des bestehenden gesamtplanerischen Modells</a:t>
            </a:r>
            <a:r>
              <a:rPr lang="de-DE" sz="2700" dirty="0" smtClean="0"/>
              <a:t> in Betracht kommen.</a:t>
            </a:r>
            <a:r>
              <a:rPr lang="de-DE" sz="2700" dirty="0" smtClean="0">
                <a:solidFill>
                  <a:schemeClr val="accent1"/>
                </a:solidFill>
              </a:rPr>
              <a:t/>
            </a:r>
            <a:br>
              <a:rPr lang="de-DE" sz="2700" dirty="0" smtClean="0">
                <a:solidFill>
                  <a:schemeClr val="accent1"/>
                </a:solidFill>
              </a:rPr>
            </a:br>
            <a:endParaRPr lang="de-DE" sz="2700" dirty="0">
              <a:solidFill>
                <a:schemeClr val="accent1"/>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t>10</a:t>
            </a:fld>
            <a:endParaRPr lang="de-DE"/>
          </a:p>
        </p:txBody>
      </p:sp>
    </p:spTree>
    <p:extLst>
      <p:ext uri="{BB962C8B-B14F-4D97-AF65-F5344CB8AC3E}">
        <p14:creationId xmlns:p14="http://schemas.microsoft.com/office/powerpoint/2010/main" val="2068392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034682"/>
          </a:xfrm>
        </p:spPr>
        <p:txBody>
          <a:bodyPr>
            <a:normAutofit fontScale="90000"/>
          </a:bodyPr>
          <a:lstStyle/>
          <a:p>
            <a:pPr algn="l"/>
            <a:r>
              <a:rPr lang="de-DE" sz="3100" dirty="0" smtClean="0">
                <a:solidFill>
                  <a:schemeClr val="accent1">
                    <a:lumMod val="75000"/>
                  </a:schemeClr>
                </a:solidFill>
              </a:rPr>
              <a:t>Weichenstellungen</a:t>
            </a:r>
            <a:r>
              <a:rPr lang="de-DE" sz="2800" dirty="0" smtClean="0">
                <a:solidFill>
                  <a:schemeClr val="accent1">
                    <a:lumMod val="75000"/>
                  </a:schemeClr>
                </a:solidFill>
              </a:rPr>
              <a:t> durch die Koalitionsvereinbarung</a:t>
            </a:r>
            <a:r>
              <a:rPr lang="de-DE" sz="2800" dirty="0" smtClean="0">
                <a:solidFill>
                  <a:schemeClr val="accent1">
                    <a:lumMod val="60000"/>
                    <a:lumOff val="40000"/>
                  </a:schemeClr>
                </a:solidFill>
              </a:rPr>
              <a:t/>
            </a:r>
            <a:br>
              <a:rPr lang="de-DE" sz="2800" dirty="0" smtClean="0">
                <a:solidFill>
                  <a:schemeClr val="accent1">
                    <a:lumMod val="60000"/>
                    <a:lumOff val="40000"/>
                  </a:schemeClr>
                </a:solidFill>
              </a:rPr>
            </a:br>
            <a:r>
              <a:rPr lang="de-DE" sz="2700" dirty="0" smtClean="0"/>
              <a:t>Die Koalitionsvereinbarung spricht eine Verbesserung der Instrumente des Windkraftausbaus als zentrales Thema an und kündigt zwei Vorhaben an: Zum einen sollen </a:t>
            </a:r>
            <a:r>
              <a:rPr lang="de-DE" sz="2700" b="1" dirty="0" smtClean="0"/>
              <a:t>2% der Landesfläche für die Windkraft an Land ausgewiesen</a:t>
            </a:r>
            <a:r>
              <a:rPr lang="de-DE" sz="2700" dirty="0" smtClean="0"/>
              <a:t> werden. Zum anderen soll die </a:t>
            </a:r>
            <a:r>
              <a:rPr lang="de-DE" sz="2700" b="1" dirty="0" smtClean="0"/>
              <a:t>Ausgestaltung dieses Flächenziels im Baugesetzbuch </a:t>
            </a:r>
            <a:r>
              <a:rPr lang="de-DE" sz="2700" dirty="0" smtClean="0"/>
              <a:t>erfolgen. </a:t>
            </a:r>
            <a:br>
              <a:rPr lang="de-DE" sz="2700" dirty="0" smtClean="0"/>
            </a:br>
            <a:r>
              <a:rPr lang="de-DE" sz="2700" dirty="0" smtClean="0"/>
              <a:t/>
            </a:r>
            <a:br>
              <a:rPr lang="de-DE" sz="2700" dirty="0" smtClean="0"/>
            </a:br>
            <a:r>
              <a:rPr lang="de-DE" sz="2700" dirty="0" smtClean="0"/>
              <a:t>Ein </a:t>
            </a:r>
            <a:r>
              <a:rPr lang="de-DE" sz="2700" b="1" dirty="0" smtClean="0"/>
              <a:t>Verzicht auf planerische Steuerung des Anlagenzubaus </a:t>
            </a:r>
            <a:r>
              <a:rPr lang="de-DE" sz="2700" dirty="0" smtClean="0"/>
              <a:t>wäre mit der Vorgabe eines konkreten bundesweiten </a:t>
            </a:r>
            <a:r>
              <a:rPr lang="de-DE" sz="2700" b="1" dirty="0" smtClean="0"/>
              <a:t>Flächenziels</a:t>
            </a:r>
            <a:r>
              <a:rPr lang="de-DE" sz="2700" dirty="0" smtClean="0"/>
              <a:t> für die Windkraftnutzung schon im Ansatz </a:t>
            </a:r>
            <a:r>
              <a:rPr lang="de-DE" sz="2700" b="1" dirty="0" smtClean="0"/>
              <a:t>nicht vereinbar</a:t>
            </a:r>
            <a:r>
              <a:rPr lang="de-DE" sz="2700" dirty="0" smtClean="0"/>
              <a:t>. </a:t>
            </a:r>
            <a:br>
              <a:rPr lang="de-DE" sz="2700" dirty="0" smtClean="0"/>
            </a:br>
            <a:r>
              <a:rPr lang="de-DE" sz="2700" dirty="0" smtClean="0"/>
              <a:t/>
            </a:r>
            <a:br>
              <a:rPr lang="de-DE" sz="2700" dirty="0" smtClean="0"/>
            </a:br>
            <a:r>
              <a:rPr lang="de-DE" sz="2700" dirty="0" smtClean="0"/>
              <a:t>Die Ankündigung, dass das Flächenziel im Baugesetzbuch umgesetzt werden soll, bedeutet zugleich, dass das </a:t>
            </a:r>
            <a:r>
              <a:rPr lang="de-DE" sz="2700" b="1" dirty="0" smtClean="0"/>
              <a:t>Modell einer Fachplanung für den Windkraftausbau nicht aufgegriffen </a:t>
            </a:r>
            <a:r>
              <a:rPr lang="de-DE" sz="2700" dirty="0" smtClean="0"/>
              <a:t>wird.</a:t>
            </a:r>
            <a:br>
              <a:rPr lang="de-DE" sz="2700" dirty="0" smtClean="0"/>
            </a:br>
            <a:r>
              <a:rPr lang="de-DE" sz="2400" dirty="0" smtClean="0"/>
              <a:t/>
            </a:r>
            <a:br>
              <a:rPr lang="de-DE" sz="2400" dirty="0" smtClean="0"/>
            </a:br>
            <a:endParaRPr lang="de-DE" sz="24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t>11</a:t>
            </a:fld>
            <a:endParaRPr lang="de-DE"/>
          </a:p>
        </p:txBody>
      </p:sp>
    </p:spTree>
    <p:extLst>
      <p:ext uri="{BB962C8B-B14F-4D97-AF65-F5344CB8AC3E}">
        <p14:creationId xmlns:p14="http://schemas.microsoft.com/office/powerpoint/2010/main" val="28013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78698"/>
          </a:xfrm>
        </p:spPr>
        <p:txBody>
          <a:bodyPr>
            <a:normAutofit fontScale="90000"/>
          </a:bodyPr>
          <a:lstStyle/>
          <a:p>
            <a:pPr algn="l"/>
            <a:r>
              <a:rPr lang="de-DE" sz="3100" dirty="0" smtClean="0">
                <a:solidFill>
                  <a:schemeClr val="accent1">
                    <a:lumMod val="75000"/>
                  </a:schemeClr>
                </a:solidFill>
              </a:rPr>
              <a:t/>
            </a:r>
            <a:br>
              <a:rPr lang="de-DE" sz="3100" dirty="0" smtClean="0">
                <a:solidFill>
                  <a:schemeClr val="accent1">
                    <a:lumMod val="75000"/>
                  </a:schemeClr>
                </a:solidFill>
              </a:rPr>
            </a:br>
            <a:r>
              <a:rPr lang="de-DE" sz="3100" dirty="0" smtClean="0">
                <a:solidFill>
                  <a:schemeClr val="accent1">
                    <a:lumMod val="75000"/>
                  </a:schemeClr>
                </a:solidFill>
              </a:rPr>
              <a:t>Warum keine Fachplanung für den Windkraftausbau?</a:t>
            </a:r>
            <a:r>
              <a:rPr lang="de-DE" sz="3100" dirty="0" smtClean="0">
                <a:solidFill>
                  <a:schemeClr val="accent1">
                    <a:lumMod val="60000"/>
                    <a:lumOff val="40000"/>
                  </a:schemeClr>
                </a:solidFill>
              </a:rPr>
              <a:t/>
            </a:r>
            <a:br>
              <a:rPr lang="de-DE" sz="3100" dirty="0" smtClean="0">
                <a:solidFill>
                  <a:schemeClr val="accent1">
                    <a:lumMod val="60000"/>
                    <a:lumOff val="40000"/>
                  </a:schemeClr>
                </a:solidFill>
              </a:rPr>
            </a:br>
            <a:r>
              <a:rPr lang="de-DE" sz="2700" dirty="0" smtClean="0"/>
              <a:t>Eine Fachplanung für den Windkraftausbau wird von ihren Befürwortern als </a:t>
            </a:r>
            <a:r>
              <a:rPr lang="de-DE" sz="2700" b="1" dirty="0" smtClean="0"/>
              <a:t>„Gegenstück“ zur </a:t>
            </a:r>
            <a:r>
              <a:rPr lang="de-DE" sz="2700" b="1" dirty="0" err="1" smtClean="0"/>
              <a:t>Netzentwicklungplanung</a:t>
            </a:r>
            <a:r>
              <a:rPr lang="de-DE" sz="2700" b="1" dirty="0" smtClean="0"/>
              <a:t> </a:t>
            </a:r>
            <a:r>
              <a:rPr lang="de-DE" sz="2700" dirty="0" smtClean="0"/>
              <a:t>verstanden. Dabei werden grundsätzliche Unterschiede zwischen den Rahmenbedingungen für eine Planung auf der Netz- und auf der Erzeugungsseite nicht berücksichtigt. </a:t>
            </a:r>
            <a:br>
              <a:rPr lang="de-DE" sz="2700" dirty="0" smtClean="0"/>
            </a:br>
            <a:r>
              <a:rPr lang="de-DE" sz="2700" dirty="0"/>
              <a:t/>
            </a:r>
            <a:br>
              <a:rPr lang="de-DE" sz="2700" dirty="0"/>
            </a:br>
            <a:r>
              <a:rPr lang="de-DE" sz="2700" dirty="0" smtClean="0"/>
              <a:t>Die Netzentwicklungsplanung ist als regulatorische Aufgabe ausgestaltet. Kennzeichnend sind eine kleine Zahl von Akteuren auf der Unternehmensseite, die eindeutige Zuordnung der Trägerschaft von projekt- (noch nicht </a:t>
            </a:r>
            <a:r>
              <a:rPr lang="de-DE" sz="2700" dirty="0" err="1" smtClean="0"/>
              <a:t>trassen</a:t>
            </a:r>
            <a:r>
              <a:rPr lang="de-DE" sz="2700" dirty="0" smtClean="0"/>
              <a:t>-) scharfen Vorhaben, deren Durchsetzung </a:t>
            </a:r>
            <a:r>
              <a:rPr lang="de-DE" sz="2700" dirty="0" err="1" smtClean="0"/>
              <a:t>erff</a:t>
            </a:r>
            <a:r>
              <a:rPr lang="de-DE" sz="2700" dirty="0" smtClean="0"/>
              <a:t>. hoheitlich durchgesetzt werden kann und die durch regulierte Netzentgelte finanziert werden. Das ist </a:t>
            </a:r>
            <a:r>
              <a:rPr lang="de-DE" sz="2700" b="1" dirty="0" smtClean="0"/>
              <a:t>ein der Monopolstruktur des Netzbereichs entsprechendes Planungsmodell</a:t>
            </a:r>
            <a:r>
              <a:rPr lang="de-DE" sz="2700" dirty="0" smtClean="0"/>
              <a:t>.</a:t>
            </a:r>
            <a:br>
              <a:rPr lang="de-DE" sz="2700" dirty="0" smtClean="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12</a:t>
            </a:fld>
            <a:endParaRPr lang="de-DE">
              <a:solidFill>
                <a:prstClr val="black">
                  <a:tint val="75000"/>
                </a:prstClr>
              </a:solidFill>
            </a:endParaRPr>
          </a:p>
        </p:txBody>
      </p:sp>
    </p:spTree>
    <p:extLst>
      <p:ext uri="{BB962C8B-B14F-4D97-AF65-F5344CB8AC3E}">
        <p14:creationId xmlns:p14="http://schemas.microsoft.com/office/powerpoint/2010/main" val="3554864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3100" dirty="0" smtClean="0">
                <a:solidFill>
                  <a:schemeClr val="accent1">
                    <a:lumMod val="75000"/>
                  </a:schemeClr>
                </a:solidFill>
              </a:rPr>
              <a:t/>
            </a:r>
            <a:br>
              <a:rPr lang="de-DE" sz="3100" dirty="0" smtClean="0">
                <a:solidFill>
                  <a:schemeClr val="accent1">
                    <a:lumMod val="75000"/>
                  </a:schemeClr>
                </a:solidFill>
              </a:rPr>
            </a:br>
            <a:r>
              <a:rPr lang="de-DE" sz="3100" dirty="0" smtClean="0">
                <a:solidFill>
                  <a:schemeClr val="accent1">
                    <a:lumMod val="75000"/>
                  </a:schemeClr>
                </a:solidFill>
              </a:rPr>
              <a:t/>
            </a:r>
            <a:br>
              <a:rPr lang="de-DE" sz="3100" dirty="0" smtClean="0">
                <a:solidFill>
                  <a:schemeClr val="accent1">
                    <a:lumMod val="75000"/>
                  </a:schemeClr>
                </a:solidFill>
              </a:rPr>
            </a:br>
            <a:r>
              <a:rPr lang="de-DE" sz="2700" dirty="0" smtClean="0"/>
              <a:t>Die Standortausweisungen für Windkraftanlagen sind hingegen </a:t>
            </a:r>
            <a:r>
              <a:rPr lang="de-DE" sz="2700" b="1" dirty="0" smtClean="0"/>
              <a:t>Angebotsplanung</a:t>
            </a:r>
            <a:r>
              <a:rPr lang="de-DE" sz="2700" dirty="0" smtClean="0"/>
              <a:t>. Das entspricht der </a:t>
            </a:r>
            <a:r>
              <a:rPr lang="de-DE" sz="2700" b="1" dirty="0" smtClean="0"/>
              <a:t>wettbewerblichen Struktur  des Erzeugungsbereichs</a:t>
            </a:r>
            <a:r>
              <a:rPr lang="de-DE" sz="2700" dirty="0" smtClean="0"/>
              <a:t>, vor allem der Zuordnung von Erzeugungsmengen  zu einem bestimmten Anlagenbetreiber in einem wettbewerbsorientierten Verfahren (Ausschreibungen), das dem Planungs- und Genehmigungsverfahren erst nachfolgt.  Der Gesetzgeber will diese </a:t>
            </a:r>
            <a:r>
              <a:rPr lang="de-DE" sz="2700" b="1" dirty="0" err="1" smtClean="0"/>
              <a:t>Akteursvielfalt</a:t>
            </a:r>
            <a:r>
              <a:rPr lang="de-DE" sz="2700" dirty="0" smtClean="0"/>
              <a:t> ausdrücklich stärken (§ 2 Abs. 3 Satz 2 EEG 2021). </a:t>
            </a:r>
            <a:br>
              <a:rPr lang="de-DE" sz="2700" dirty="0" smtClean="0"/>
            </a:br>
            <a:r>
              <a:rPr lang="de-DE" sz="2700" dirty="0"/>
              <a:t/>
            </a:r>
            <a:br>
              <a:rPr lang="de-DE" sz="2700" dirty="0"/>
            </a:br>
            <a:r>
              <a:rPr lang="de-DE" sz="2700" dirty="0" smtClean="0"/>
              <a:t>Eine Übertragung der für den Netzbereich geltenden Planungsstrukturen müsste daher die Frage aufwerfen, ob der Aufgabencharakter der Stromerzeugung aus erneuerbaren Energien verändert werdend soll. Im Ergebnis entspricht die </a:t>
            </a:r>
            <a:r>
              <a:rPr lang="de-DE" sz="2700" b="1" dirty="0" smtClean="0"/>
              <a:t>Umsetzung des Flächenziels durch ein als Angebotsplanung ausgestaltetes gesamtplanerisches Modell </a:t>
            </a:r>
            <a:r>
              <a:rPr lang="de-DE" sz="2700" dirty="0" smtClean="0"/>
              <a:t>eher der wettbewerblichen Struktur des Erzeugungsbereichs. </a:t>
            </a:r>
            <a:br>
              <a:rPr lang="de-DE" sz="2700" dirty="0" smtClean="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13</a:t>
            </a:fld>
            <a:endParaRPr lang="de-DE">
              <a:solidFill>
                <a:prstClr val="black">
                  <a:tint val="75000"/>
                </a:prstClr>
              </a:solidFill>
            </a:endParaRPr>
          </a:p>
        </p:txBody>
      </p:sp>
    </p:spTree>
    <p:extLst>
      <p:ext uri="{BB962C8B-B14F-4D97-AF65-F5344CB8AC3E}">
        <p14:creationId xmlns:p14="http://schemas.microsoft.com/office/powerpoint/2010/main" val="3499492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800" dirty="0" smtClean="0">
                <a:solidFill>
                  <a:schemeClr val="accent1">
                    <a:lumMod val="75000"/>
                  </a:schemeClr>
                </a:solidFill>
              </a:rPr>
              <a:t/>
            </a:r>
            <a:br>
              <a:rPr lang="de-DE" sz="2800" dirty="0" smtClean="0">
                <a:solidFill>
                  <a:schemeClr val="accent1">
                    <a:lumMod val="75000"/>
                  </a:schemeClr>
                </a:solidFill>
              </a:rPr>
            </a:br>
            <a:r>
              <a:rPr lang="de-DE" sz="2800" dirty="0">
                <a:solidFill>
                  <a:schemeClr val="accent1">
                    <a:lumMod val="75000"/>
                  </a:schemeClr>
                </a:solidFill>
              </a:rPr>
              <a:t/>
            </a:r>
            <a:br>
              <a:rPr lang="de-DE" sz="2800" dirty="0">
                <a:solidFill>
                  <a:schemeClr val="accent1">
                    <a:lumMod val="75000"/>
                  </a:schemeClr>
                </a:solidFill>
              </a:rPr>
            </a:br>
            <a:r>
              <a:rPr lang="de-DE" sz="3100" dirty="0" smtClean="0">
                <a:solidFill>
                  <a:schemeClr val="accent1">
                    <a:lumMod val="75000"/>
                  </a:schemeClr>
                </a:solidFill>
              </a:rPr>
              <a:t>Planerische Ansätze zur Erreichung des Flächenziels</a:t>
            </a:r>
            <a:br>
              <a:rPr lang="de-DE" sz="3100" dirty="0" smtClean="0">
                <a:solidFill>
                  <a:schemeClr val="accent1">
                    <a:lumMod val="75000"/>
                  </a:schemeClr>
                </a:solidFill>
              </a:rPr>
            </a:br>
            <a:r>
              <a:rPr lang="de-DE" sz="2700" dirty="0" smtClean="0"/>
              <a:t>Ein geschlossenes Regelungskonzept zur Erreichung bundesweiter Ausbauziele liegt mit dem </a:t>
            </a:r>
            <a:r>
              <a:rPr lang="de-DE" sz="2700" b="1" dirty="0" smtClean="0"/>
              <a:t>Modell  „bedingter Konzentrationszonen“ </a:t>
            </a:r>
            <a:r>
              <a:rPr lang="de-DE" sz="2700" dirty="0" smtClean="0"/>
              <a:t>vor (M. </a:t>
            </a:r>
            <a:r>
              <a:rPr lang="de-DE" sz="2700" dirty="0" err="1" smtClean="0"/>
              <a:t>Kment</a:t>
            </a:r>
            <a:r>
              <a:rPr lang="de-DE" sz="2700" dirty="0" smtClean="0"/>
              <a:t>). Danach kann ein örtlicher oder regionaler Planungsträger das </a:t>
            </a:r>
            <a:r>
              <a:rPr lang="de-DE" sz="2700" b="1" dirty="0" smtClean="0"/>
              <a:t>Instrument des Planvorbehalts</a:t>
            </a:r>
            <a:r>
              <a:rPr lang="de-DE" sz="2700" dirty="0" smtClean="0"/>
              <a:t> nur nutzen, </a:t>
            </a:r>
            <a:r>
              <a:rPr lang="de-DE" sz="2700" b="1" dirty="0" smtClean="0"/>
              <a:t>wenn das Erreichen eines Zielwerts für die Ausweisung von Gebieten für die Windkraftnutzung </a:t>
            </a:r>
            <a:r>
              <a:rPr lang="de-DE" sz="2700" dirty="0" smtClean="0"/>
              <a:t>in der Gemeinde oder Region nachgewiesen wird. Der Zielwert soll sich aus einer bundesgesetzlichen Bedarfsfestlegung ergeben, wobei ein bundesweites Flächenziel unter Ausschöpfung der Typisierungsmöglichkeiten des Gesetzgebers auf bestimmte Gemeindekategorien heruntergebrochen wird. Der Zielwert ist also gemeindescharf ermittelbar, beruht aber nicht auf individueller Prüfung, sondern einer typisierenden Zuordnung zu einer bestimmten Gemeindekategorie durch den Gesetzgeber. </a:t>
            </a: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14</a:t>
            </a:fld>
            <a:endParaRPr lang="de-DE">
              <a:solidFill>
                <a:prstClr val="black">
                  <a:tint val="75000"/>
                </a:prstClr>
              </a:solidFill>
            </a:endParaRPr>
          </a:p>
        </p:txBody>
      </p:sp>
    </p:spTree>
    <p:extLst>
      <p:ext uri="{BB962C8B-B14F-4D97-AF65-F5344CB8AC3E}">
        <p14:creationId xmlns:p14="http://schemas.microsoft.com/office/powerpoint/2010/main" val="4052166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smtClean="0"/>
              <a:t/>
            </a:r>
            <a:br>
              <a:rPr lang="de-DE" sz="2400" dirty="0" smtClean="0"/>
            </a:br>
            <a:r>
              <a:rPr lang="de-DE" sz="2700" dirty="0" smtClean="0"/>
              <a:t>Vor- und Nachteile des Modells liegen auf der Hand: Leicht umsetzbar ist das Modell, wenn der </a:t>
            </a:r>
            <a:r>
              <a:rPr lang="de-DE" sz="2700" b="1" dirty="0" smtClean="0"/>
              <a:t>entscheidende Vereinfachungsansatz</a:t>
            </a:r>
            <a:r>
              <a:rPr lang="de-DE" sz="2700" dirty="0" smtClean="0"/>
              <a:t> – die Typisierungsbefugnis des Gesetzgebers so zu nutzen, dass </a:t>
            </a:r>
            <a:r>
              <a:rPr lang="de-DE" sz="2700" b="1" dirty="0" smtClean="0"/>
              <a:t>ohne weitere Umsetzungsschritte bundesgesetzliche Zielwerte für alle Gemeinden ermittelbar sind</a:t>
            </a:r>
            <a:r>
              <a:rPr lang="de-DE" sz="2700" dirty="0" smtClean="0"/>
              <a:t> – auf eher schematische Kategorien zurückgreift. Kategorien, die Bewertungen erfordern (z.B. gestufte Berücksichtigung von Potentialflächen), würden die Vorteile wohl deutlich in Frage stellen.</a:t>
            </a:r>
            <a:br>
              <a:rPr lang="de-DE" sz="2700" dirty="0" smtClean="0"/>
            </a:br>
            <a:r>
              <a:rPr lang="de-DE" sz="2700" dirty="0"/>
              <a:t/>
            </a:r>
            <a:br>
              <a:rPr lang="de-DE" sz="2700" dirty="0"/>
            </a:br>
            <a:r>
              <a:rPr lang="de-DE" sz="2700" dirty="0" smtClean="0"/>
              <a:t>Schon weil nicht klar ist, ob im Rahmen </a:t>
            </a:r>
            <a:r>
              <a:rPr lang="de-DE" sz="2700" dirty="0" smtClean="0"/>
              <a:t>typisierter </a:t>
            </a:r>
            <a:r>
              <a:rPr lang="de-DE" sz="2700" dirty="0" smtClean="0"/>
              <a:t>Zielwerte auch Länderquoten vorgesehen sind, dürfte In der weiteren Diskussion mit </a:t>
            </a:r>
            <a:r>
              <a:rPr lang="de-DE" sz="2700" b="1" dirty="0" smtClean="0"/>
              <a:t>Vorschlägen</a:t>
            </a:r>
            <a:r>
              <a:rPr lang="de-DE" sz="2700" dirty="0" smtClean="0"/>
              <a:t> zu rechnen sein, ein </a:t>
            </a:r>
            <a:r>
              <a:rPr lang="de-DE" sz="2700" b="1" dirty="0" smtClean="0"/>
              <a:t>bundesrechtlich vorgegebenes Flächenziel auf die Länder und ggf. über die regionale Planungsebene auf die Ortsebene herunter zu brechen</a:t>
            </a:r>
            <a:r>
              <a:rPr lang="de-DE" sz="2700" dirty="0" smtClean="0"/>
              <a:t>. </a:t>
            </a:r>
            <a:r>
              <a:rPr lang="de-DE" sz="2800" dirty="0">
                <a:solidFill>
                  <a:schemeClr val="accent1">
                    <a:lumMod val="75000"/>
                  </a:schemeClr>
                </a:solidFill>
              </a:rPr>
              <a:t/>
            </a:r>
            <a:br>
              <a:rPr lang="de-DE" sz="2800" dirty="0">
                <a:solidFill>
                  <a:schemeClr val="accent1">
                    <a:lumMod val="75000"/>
                  </a:schemeClr>
                </a:solidFill>
              </a:rPr>
            </a:b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15</a:t>
            </a:fld>
            <a:endParaRPr lang="de-DE">
              <a:solidFill>
                <a:prstClr val="black">
                  <a:tint val="75000"/>
                </a:prstClr>
              </a:solidFill>
            </a:endParaRPr>
          </a:p>
        </p:txBody>
      </p:sp>
    </p:spTree>
    <p:extLst>
      <p:ext uri="{BB962C8B-B14F-4D97-AF65-F5344CB8AC3E}">
        <p14:creationId xmlns:p14="http://schemas.microsoft.com/office/powerpoint/2010/main" val="3342187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700" dirty="0" smtClean="0"/>
              <a:t>Notwendige Elemente eines solchen Ansatzes müssten wohl die </a:t>
            </a:r>
            <a:r>
              <a:rPr lang="de-DE" sz="2700" b="1" dirty="0" smtClean="0"/>
              <a:t>bundesrechtliche Festlegung der Länderanteile </a:t>
            </a:r>
            <a:r>
              <a:rPr lang="de-DE" sz="2700" dirty="0" smtClean="0"/>
              <a:t>und die Regelung von </a:t>
            </a:r>
            <a:r>
              <a:rPr lang="de-DE" sz="2700" b="1" dirty="0" smtClean="0"/>
              <a:t>Planungspflichten</a:t>
            </a:r>
            <a:r>
              <a:rPr lang="de-DE" sz="2700" dirty="0" smtClean="0"/>
              <a:t> für Planungsträger sein, die </a:t>
            </a:r>
            <a:r>
              <a:rPr lang="de-DE" sz="2700" dirty="0" err="1" smtClean="0"/>
              <a:t>Ausweisungverpflichtungen</a:t>
            </a:r>
            <a:r>
              <a:rPr lang="de-DE" sz="2700" dirty="0" smtClean="0"/>
              <a:t> nicht nachkommen.</a:t>
            </a:r>
            <a:br>
              <a:rPr lang="de-DE" sz="2700" dirty="0" smtClean="0"/>
            </a:br>
            <a:r>
              <a:rPr lang="de-DE" sz="2700" dirty="0"/>
              <a:t/>
            </a:r>
            <a:br>
              <a:rPr lang="de-DE" sz="2700" dirty="0"/>
            </a:br>
            <a:r>
              <a:rPr lang="de-DE" sz="3100" dirty="0" smtClean="0">
                <a:solidFill>
                  <a:schemeClr val="tx2">
                    <a:lumMod val="60000"/>
                    <a:lumOff val="40000"/>
                  </a:schemeClr>
                </a:solidFill>
              </a:rPr>
              <a:t>Zwischenfazit</a:t>
            </a:r>
            <a:br>
              <a:rPr lang="de-DE" sz="3100" dirty="0" smtClean="0">
                <a:solidFill>
                  <a:schemeClr val="tx2">
                    <a:lumMod val="60000"/>
                    <a:lumOff val="40000"/>
                  </a:schemeClr>
                </a:solidFill>
              </a:rPr>
            </a:br>
            <a:r>
              <a:rPr lang="de-DE" sz="2700" dirty="0" smtClean="0"/>
              <a:t>Von vornherein konsensfähige Vorschläge zur Zielerreichung beim Windkraftausbau liegen zwar noch nicht vor – aber durchaus Modelle, die für die einsetzende Diskussion eine </a:t>
            </a:r>
            <a:r>
              <a:rPr lang="de-DE" sz="2700" dirty="0" smtClean="0"/>
              <a:t>gute Grundlage </a:t>
            </a:r>
            <a:r>
              <a:rPr lang="de-DE" sz="2700" dirty="0" smtClean="0"/>
              <a:t>bilden und – das ist am wichtigsten – Zeit sparen können.</a:t>
            </a:r>
            <a:r>
              <a:rPr lang="de-DE" sz="2700" dirty="0" smtClean="0">
                <a:solidFill>
                  <a:schemeClr val="accent1">
                    <a:lumMod val="75000"/>
                  </a:schemeClr>
                </a:solidFill>
              </a:rPr>
              <a:t/>
            </a:r>
            <a:br>
              <a:rPr lang="de-DE" sz="2700" dirty="0" smtClean="0">
                <a:solidFill>
                  <a:schemeClr val="accent1">
                    <a:lumMod val="75000"/>
                  </a:schemeClr>
                </a:solidFill>
              </a:rPr>
            </a:br>
            <a:r>
              <a:rPr lang="de-DE" sz="2800" dirty="0">
                <a:solidFill>
                  <a:schemeClr val="accent1">
                    <a:lumMod val="75000"/>
                  </a:schemeClr>
                </a:solidFill>
              </a:rPr>
              <a:t/>
            </a:r>
            <a:br>
              <a:rPr lang="de-DE" sz="2800" dirty="0">
                <a:solidFill>
                  <a:schemeClr val="accent1">
                    <a:lumMod val="75000"/>
                  </a:schemeClr>
                </a:solidFill>
              </a:rPr>
            </a:b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16</a:t>
            </a:fld>
            <a:endParaRPr lang="de-DE">
              <a:solidFill>
                <a:prstClr val="black">
                  <a:tint val="75000"/>
                </a:prstClr>
              </a:solidFill>
            </a:endParaRPr>
          </a:p>
        </p:txBody>
      </p:sp>
    </p:spTree>
    <p:extLst>
      <p:ext uri="{BB962C8B-B14F-4D97-AF65-F5344CB8AC3E}">
        <p14:creationId xmlns:p14="http://schemas.microsoft.com/office/powerpoint/2010/main" val="3797550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3100" dirty="0" smtClean="0">
                <a:solidFill>
                  <a:schemeClr val="tx2"/>
                </a:solidFill>
              </a:rPr>
              <a:t>Anforderungen an das künftige Planungsverfahren für Energieinfrastrukturen</a:t>
            </a:r>
            <a:r>
              <a:rPr lang="de-DE" sz="3100" dirty="0" smtClean="0">
                <a:solidFill>
                  <a:schemeClr val="tx2">
                    <a:lumMod val="60000"/>
                    <a:lumOff val="40000"/>
                  </a:schemeClr>
                </a:solidFill>
              </a:rPr>
              <a:t/>
            </a:r>
            <a:br>
              <a:rPr lang="de-DE" sz="3100" dirty="0" smtClean="0">
                <a:solidFill>
                  <a:schemeClr val="tx2">
                    <a:lumMod val="60000"/>
                    <a:lumOff val="40000"/>
                  </a:schemeClr>
                </a:solidFill>
              </a:rPr>
            </a:br>
            <a:r>
              <a:rPr lang="de-DE" sz="2700" dirty="0" smtClean="0"/>
              <a:t>Die Anforderungen an das künftige Planungssystem für Energieinfrastrukturen ergeben sich in erster Linie aus dem Ziel, den </a:t>
            </a:r>
            <a:r>
              <a:rPr lang="de-DE" sz="2700" b="1" dirty="0" smtClean="0"/>
              <a:t>Netzausbau zu beschleunigen</a:t>
            </a:r>
            <a:r>
              <a:rPr lang="de-DE" sz="2700" dirty="0" smtClean="0"/>
              <a:t>. Als </a:t>
            </a:r>
            <a:r>
              <a:rPr lang="de-DE" sz="2700" dirty="0" err="1" smtClean="0"/>
              <a:t>Zieljahr</a:t>
            </a:r>
            <a:r>
              <a:rPr lang="de-DE" sz="2700" dirty="0" smtClean="0"/>
              <a:t> für den Netzausbau war zunächst 2022 in Aussicht genommen (Stilllegung der letzten Kernkraftwerke in Deutschland). Inzwischen bewegen sich die von den Unternehmen prognostizierten Fertigstellungstermine um die Mitte des Jahrzehnts. Der </a:t>
            </a:r>
            <a:r>
              <a:rPr lang="de-DE" sz="2700" b="1" dirty="0" smtClean="0"/>
              <a:t>Druck, die Realisierung des Netzausbaus zu beschleunigen</a:t>
            </a:r>
            <a:r>
              <a:rPr lang="de-DE" sz="2700" dirty="0" smtClean="0"/>
              <a:t>, erhöht sich durch die </a:t>
            </a:r>
            <a:r>
              <a:rPr lang="de-DE" sz="2700" b="1" dirty="0" smtClean="0"/>
              <a:t>starke Anhebung des </a:t>
            </a:r>
            <a:r>
              <a:rPr lang="de-DE" sz="2700" b="1" dirty="0" err="1" smtClean="0"/>
              <a:t>Zubaubedarfs</a:t>
            </a:r>
            <a:r>
              <a:rPr lang="de-DE" sz="2700" b="1" dirty="0" smtClean="0"/>
              <a:t> </a:t>
            </a:r>
            <a:r>
              <a:rPr lang="de-DE" sz="2700" dirty="0" smtClean="0"/>
              <a:t>für die Anlagen zur Erzeugung aus erneuerbaren Energien. Er ergibt sich zum einen aus den höheren Ausbauzielen, zum anderen aus dem erhöhten Strombedarf, der dadurch verursacht wird, dass in bestimmten Sektoren die bisherigen Einsatzenergien durch Strom ersetzt werden sollen. </a:t>
            </a:r>
            <a:r>
              <a:rPr lang="de-DE" sz="2700" dirty="0" smtClean="0">
                <a:solidFill>
                  <a:schemeClr val="accent1">
                    <a:lumMod val="75000"/>
                  </a:schemeClr>
                </a:solidFill>
              </a:rPr>
              <a:t/>
            </a:r>
            <a:br>
              <a:rPr lang="de-DE" sz="2700" dirty="0" smtClean="0">
                <a:solidFill>
                  <a:schemeClr val="accent1">
                    <a:lumMod val="75000"/>
                  </a:schemeClr>
                </a:solidFill>
              </a:rPr>
            </a:br>
            <a:r>
              <a:rPr lang="de-DE" sz="2800" dirty="0">
                <a:solidFill>
                  <a:schemeClr val="accent1">
                    <a:lumMod val="75000"/>
                  </a:schemeClr>
                </a:solidFill>
              </a:rPr>
              <a:t/>
            </a:r>
            <a:br>
              <a:rPr lang="de-DE" sz="2800" dirty="0">
                <a:solidFill>
                  <a:schemeClr val="accent1">
                    <a:lumMod val="75000"/>
                  </a:schemeClr>
                </a:solidFill>
              </a:rPr>
            </a:b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17</a:t>
            </a:fld>
            <a:endParaRPr lang="de-DE">
              <a:solidFill>
                <a:prstClr val="black">
                  <a:tint val="75000"/>
                </a:prstClr>
              </a:solidFill>
            </a:endParaRPr>
          </a:p>
        </p:txBody>
      </p:sp>
    </p:spTree>
    <p:extLst>
      <p:ext uri="{BB962C8B-B14F-4D97-AF65-F5344CB8AC3E}">
        <p14:creationId xmlns:p14="http://schemas.microsoft.com/office/powerpoint/2010/main" val="2124275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3100" dirty="0" smtClean="0">
                <a:solidFill>
                  <a:schemeClr val="accent1">
                    <a:lumMod val="75000"/>
                  </a:schemeClr>
                </a:solidFill>
              </a:rPr>
              <a:t>Koordinierung der Bedarfsplanungen</a:t>
            </a:r>
            <a:r>
              <a:rPr lang="de-DE" sz="3100" dirty="0" smtClean="0">
                <a:solidFill>
                  <a:schemeClr val="tx2">
                    <a:lumMod val="60000"/>
                    <a:lumOff val="40000"/>
                  </a:schemeClr>
                </a:solidFill>
              </a:rPr>
              <a:t/>
            </a:r>
            <a:br>
              <a:rPr lang="de-DE" sz="3100" dirty="0" smtClean="0">
                <a:solidFill>
                  <a:schemeClr val="tx2">
                    <a:lumMod val="60000"/>
                    <a:lumOff val="40000"/>
                  </a:schemeClr>
                </a:solidFill>
              </a:rPr>
            </a:br>
            <a:r>
              <a:rPr lang="de-DE" sz="2700" dirty="0" smtClean="0"/>
              <a:t>Die erheblichen Auswirkungen der Sektorenkopplung zeigen, dass </a:t>
            </a:r>
            <a:r>
              <a:rPr lang="de-DE" sz="2700" b="1" dirty="0" smtClean="0"/>
              <a:t>der Austauschbarkeit von Einsatzenergien durch eine Koordinierung der Bedarfsplanungen </a:t>
            </a:r>
            <a:r>
              <a:rPr lang="de-DE" sz="2700" dirty="0" smtClean="0"/>
              <a:t>für die einzelnen Energiesparten Rechnung getragen werden muss. </a:t>
            </a:r>
            <a:br>
              <a:rPr lang="de-DE" sz="2700" dirty="0" smtClean="0"/>
            </a:br>
            <a:r>
              <a:rPr lang="de-DE" sz="2700" dirty="0"/>
              <a:t/>
            </a:r>
            <a:br>
              <a:rPr lang="de-DE" sz="2700" dirty="0"/>
            </a:br>
            <a:r>
              <a:rPr lang="de-DE" sz="2700" dirty="0" smtClean="0"/>
              <a:t>Die im politischen Raum diskutierte Forderung nach </a:t>
            </a:r>
            <a:r>
              <a:rPr lang="de-DE" sz="2700" b="1" dirty="0" smtClean="0"/>
              <a:t>Zusammenfassung der Netzentwicklungspläne Strom, Gas und Wasserstoff </a:t>
            </a:r>
            <a:r>
              <a:rPr lang="de-DE" sz="2700" dirty="0" smtClean="0"/>
              <a:t>berücksichtigt nicht, dass der Ausbaubedarf bei Strom und Gas unterschiedlich ermittelt wird und ein künftiges Wasserstoff durch die Besonderheit gekennzeichnet ist, dass es in wesentlichen Teilen aus umgewidmeten Gasleitungen bestehen wird. Eine formale Zusammenfassung zu einer integrierten Energieinfrastrukturplanung würde daher erheblichen Aufwand, vor allem zeitlich, erfordern.</a:t>
            </a:r>
            <a:br>
              <a:rPr lang="de-DE" sz="2700" dirty="0" smtClean="0"/>
            </a:b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18</a:t>
            </a:fld>
            <a:endParaRPr lang="de-DE">
              <a:solidFill>
                <a:prstClr val="black">
                  <a:tint val="75000"/>
                </a:prstClr>
              </a:solidFill>
            </a:endParaRPr>
          </a:p>
        </p:txBody>
      </p:sp>
    </p:spTree>
    <p:extLst>
      <p:ext uri="{BB962C8B-B14F-4D97-AF65-F5344CB8AC3E}">
        <p14:creationId xmlns:p14="http://schemas.microsoft.com/office/powerpoint/2010/main" val="1372283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smtClean="0"/>
              <a:t>S</a:t>
            </a:r>
            <a:r>
              <a:rPr lang="de-DE" sz="3100" dirty="0" smtClean="0">
                <a:solidFill>
                  <a:schemeClr val="accent1">
                    <a:lumMod val="75000"/>
                  </a:schemeClr>
                </a:solidFill>
              </a:rPr>
              <a:t>ystementwicklungsplan</a:t>
            </a:r>
            <a:r>
              <a:rPr lang="de-DE" sz="2400" dirty="0" smtClean="0"/>
              <a:t/>
            </a:r>
            <a:br>
              <a:rPr lang="de-DE" sz="2400" dirty="0" smtClean="0"/>
            </a:br>
            <a:r>
              <a:rPr lang="de-DE" sz="2700" dirty="0" smtClean="0"/>
              <a:t>Deutlich reduziert wäre der Koordinierungsaufwand im Modell des </a:t>
            </a:r>
            <a:r>
              <a:rPr lang="de-DE" sz="2700" b="1" dirty="0" smtClean="0"/>
              <a:t>Systementwicklungsplans</a:t>
            </a:r>
            <a:r>
              <a:rPr lang="de-DE" sz="2700" dirty="0" smtClean="0"/>
              <a:t>, der im Wesentlichen die </a:t>
            </a:r>
            <a:r>
              <a:rPr lang="de-DE" sz="2700" b="1" dirty="0" smtClean="0"/>
              <a:t>Gesamttransportbedarfe</a:t>
            </a:r>
            <a:r>
              <a:rPr lang="de-DE" sz="2700" dirty="0" smtClean="0"/>
              <a:t> für </a:t>
            </a:r>
            <a:r>
              <a:rPr lang="de-DE" sz="2700" dirty="0"/>
              <a:t>Strom (Arbeit und Leistung), Gas und </a:t>
            </a:r>
            <a:r>
              <a:rPr lang="de-DE" sz="2700" dirty="0" smtClean="0"/>
              <a:t>Wasserstoff </a:t>
            </a:r>
            <a:r>
              <a:rPr lang="de-DE" sz="2700" b="1" dirty="0" smtClean="0"/>
              <a:t>mit Bindungswirkung </a:t>
            </a:r>
            <a:r>
              <a:rPr lang="de-DE" sz="2700" dirty="0" smtClean="0"/>
              <a:t>für die spartenbezogenen Bedarfsplanungen </a:t>
            </a:r>
            <a:r>
              <a:rPr lang="de-DE" sz="2700" b="1" dirty="0" smtClean="0"/>
              <a:t>feststellen</a:t>
            </a:r>
            <a:r>
              <a:rPr lang="de-DE" sz="2700" dirty="0" smtClean="0"/>
              <a:t> soll. Dort würde auch entschieden, wie die </a:t>
            </a:r>
            <a:r>
              <a:rPr lang="de-DE" sz="2700" dirty="0">
                <a:solidFill>
                  <a:prstClr val="black"/>
                </a:solidFill>
              </a:rPr>
              <a:t>Gesamttransportbedarfe </a:t>
            </a:r>
            <a:r>
              <a:rPr lang="de-DE" sz="2700" dirty="0" smtClean="0">
                <a:solidFill>
                  <a:prstClr val="black"/>
                </a:solidFill>
              </a:rPr>
              <a:t>gedeckt werden sollen. </a:t>
            </a:r>
            <a:br>
              <a:rPr lang="de-DE" sz="2700" dirty="0" smtClean="0">
                <a:solidFill>
                  <a:prstClr val="black"/>
                </a:solidFill>
              </a:rPr>
            </a:br>
            <a:r>
              <a:rPr lang="de-DE" sz="2700" dirty="0">
                <a:solidFill>
                  <a:prstClr val="black"/>
                </a:solidFill>
              </a:rPr>
              <a:t/>
            </a:r>
            <a:br>
              <a:rPr lang="de-DE" sz="2700" dirty="0">
                <a:solidFill>
                  <a:prstClr val="black"/>
                </a:solidFill>
              </a:rPr>
            </a:br>
            <a:r>
              <a:rPr lang="de-DE" sz="2700" dirty="0" smtClean="0"/>
              <a:t>Natürlich wären </a:t>
            </a:r>
            <a:r>
              <a:rPr lang="de-DE" sz="2700" b="1" dirty="0" smtClean="0"/>
              <a:t>alle Ansätze zu einer Koordinierung </a:t>
            </a:r>
            <a:r>
              <a:rPr lang="de-DE" sz="2700" dirty="0" smtClean="0"/>
              <a:t>der Bedarfsplanungen </a:t>
            </a:r>
            <a:r>
              <a:rPr lang="de-DE" sz="2700" b="1" dirty="0" smtClean="0"/>
              <a:t>mit zusätzlichem Zeitaufwand </a:t>
            </a:r>
            <a:r>
              <a:rPr lang="de-DE" sz="2700" dirty="0" smtClean="0"/>
              <a:t>für den Planungsprozess insgesamt verbunden. Gleichwohl ist das Erfordernis einer inhaltlichen Koordinierung der Infrastruktur-planungen  für die einzelnen Sparten grundsätzlich wohl unabweisbar. Der Koordinierungsaufwand sollte aber so niedrig wie möglich gehalten werden, weil  er im Planungsprozess an anderer Stelle kompensiert werden müsste. </a:t>
            </a:r>
            <a:r>
              <a:rPr lang="de-DE" sz="2700" dirty="0"/>
              <a:t/>
            </a:r>
            <a:br>
              <a:rPr lang="de-DE" sz="2700" dirty="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19</a:t>
            </a:fld>
            <a:endParaRPr lang="de-DE">
              <a:solidFill>
                <a:prstClr val="black">
                  <a:tint val="75000"/>
                </a:prstClr>
              </a:solidFill>
            </a:endParaRPr>
          </a:p>
        </p:txBody>
      </p:sp>
    </p:spTree>
    <p:extLst>
      <p:ext uri="{BB962C8B-B14F-4D97-AF65-F5344CB8AC3E}">
        <p14:creationId xmlns:p14="http://schemas.microsoft.com/office/powerpoint/2010/main" val="161515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94722"/>
          </a:xfrm>
        </p:spPr>
        <p:txBody>
          <a:bodyPr>
            <a:normAutofit fontScale="90000"/>
          </a:bodyPr>
          <a:lstStyle/>
          <a:p>
            <a:pPr marL="540000" algn="l">
              <a:lnSpc>
                <a:spcPts val="3000"/>
              </a:lnSpc>
              <a:spcAft>
                <a:spcPts val="800"/>
              </a:spcAft>
            </a:pPr>
            <a:r>
              <a:rPr lang="de-DE" sz="3200" dirty="0" smtClean="0">
                <a:solidFill>
                  <a:schemeClr val="accent1">
                    <a:lumMod val="75000"/>
                  </a:schemeClr>
                </a:solidFill>
              </a:rPr>
              <a:t>Raumbeanspruchung durch die Energiewende</a:t>
            </a:r>
            <a:br>
              <a:rPr lang="de-DE" sz="3200" dirty="0" smtClean="0">
                <a:solidFill>
                  <a:schemeClr val="accent1">
                    <a:lumMod val="75000"/>
                  </a:schemeClr>
                </a:solidFill>
              </a:rPr>
            </a:br>
            <a:r>
              <a:rPr lang="de-DE" sz="2700" dirty="0" smtClean="0"/>
              <a:t>Die Energiewende erfordert raumbeanspruchende Anlagen sowohl zur </a:t>
            </a:r>
            <a:r>
              <a:rPr lang="de-DE" sz="2700" b="1" dirty="0" smtClean="0"/>
              <a:t>Stromerzeugung aus erneuerbaren Energien </a:t>
            </a:r>
            <a:r>
              <a:rPr lang="de-DE" sz="2700" dirty="0" smtClean="0"/>
              <a:t>als auch für den </a:t>
            </a:r>
            <a:r>
              <a:rPr lang="de-DE" sz="2700" b="1" dirty="0" smtClean="0"/>
              <a:t>Transport des erzeugten Stroms. </a:t>
            </a:r>
            <a:r>
              <a:rPr lang="de-DE" sz="2700" dirty="0" smtClean="0"/>
              <a:t>In beiden Sektoren ist der </a:t>
            </a:r>
            <a:r>
              <a:rPr lang="de-DE" sz="2700" b="1" dirty="0" smtClean="0"/>
              <a:t>Zu- oder Ausbau </a:t>
            </a:r>
            <a:r>
              <a:rPr lang="de-DE" sz="2700" dirty="0" smtClean="0"/>
              <a:t>schon hinter den bisherigen  Ausbauzielen </a:t>
            </a:r>
            <a:r>
              <a:rPr lang="de-DE" sz="2700" b="1" dirty="0" smtClean="0"/>
              <a:t>zurückgeblieben</a:t>
            </a:r>
            <a:r>
              <a:rPr lang="de-DE" sz="2700" dirty="0" smtClean="0"/>
              <a:t>; dieser Rückstand muss aufgeholt und zusätzlich die </a:t>
            </a:r>
            <a:r>
              <a:rPr lang="de-DE" sz="2700" b="1" dirty="0" smtClean="0"/>
              <a:t>erhebliche Steigerung der Ausbauziele bewältigt </a:t>
            </a:r>
            <a:r>
              <a:rPr lang="de-DE" sz="2700" dirty="0" smtClean="0"/>
              <a:t>werden. </a:t>
            </a:r>
            <a:br>
              <a:rPr lang="de-DE" sz="2700" dirty="0" smtClean="0"/>
            </a:br>
            <a:r>
              <a:rPr lang="de-DE" sz="2700" dirty="0"/>
              <a:t/>
            </a:r>
            <a:br>
              <a:rPr lang="de-DE" sz="2700" dirty="0"/>
            </a:br>
            <a:r>
              <a:rPr lang="de-DE" sz="2700" dirty="0" smtClean="0"/>
              <a:t>Die </a:t>
            </a:r>
            <a:r>
              <a:rPr lang="de-DE" sz="2700" b="1" dirty="0" smtClean="0"/>
              <a:t>Planungssysteme</a:t>
            </a:r>
            <a:r>
              <a:rPr lang="de-DE" sz="2700" dirty="0" smtClean="0"/>
              <a:t> für die beiden  Sektoren sind </a:t>
            </a:r>
            <a:r>
              <a:rPr lang="de-DE" sz="2700" b="1" dirty="0" smtClean="0"/>
              <a:t>unter-schiedlich</a:t>
            </a:r>
            <a:r>
              <a:rPr lang="de-DE" sz="2700" dirty="0" smtClean="0"/>
              <a:t>, weil der Anlagenzubau bei der </a:t>
            </a:r>
            <a:r>
              <a:rPr lang="de-DE" sz="2700" b="1" dirty="0" smtClean="0"/>
              <a:t>Windkraft</a:t>
            </a:r>
            <a:r>
              <a:rPr lang="de-DE" sz="2700" dirty="0" smtClean="0"/>
              <a:t>  seit jeher durch </a:t>
            </a:r>
            <a:r>
              <a:rPr lang="de-DE" sz="2700" b="1" dirty="0" smtClean="0"/>
              <a:t>regionale und örtliche Gesamtplanung </a:t>
            </a:r>
            <a:r>
              <a:rPr lang="de-DE" sz="2700" dirty="0" err="1" smtClean="0"/>
              <a:t>gesteu-ert</a:t>
            </a:r>
            <a:r>
              <a:rPr lang="de-DE" sz="2700" dirty="0" smtClean="0"/>
              <a:t> wird, während für den </a:t>
            </a:r>
            <a:r>
              <a:rPr lang="de-DE" sz="2700" b="1" dirty="0" smtClean="0"/>
              <a:t>Stromnetzausbau</a:t>
            </a:r>
            <a:r>
              <a:rPr lang="de-DE" sz="2700" dirty="0" smtClean="0"/>
              <a:t> auf diese Instrumente traditionell verzichtet wird und seit 2011 für die Übertragungsnetzebene ein </a:t>
            </a:r>
            <a:r>
              <a:rPr lang="de-DE" sz="2700" b="1" dirty="0" smtClean="0"/>
              <a:t>geschlossenes fachplanerisches Modell </a:t>
            </a:r>
            <a:r>
              <a:rPr lang="de-DE" sz="2700" dirty="0" smtClean="0"/>
              <a:t>entwickelt worden ist.</a:t>
            </a:r>
            <a:r>
              <a:rPr lang="de-DE" sz="2700" b="1" dirty="0" smtClean="0"/>
              <a:t/>
            </a:r>
            <a:br>
              <a:rPr lang="de-DE" sz="2700" b="1" dirty="0" smtClean="0"/>
            </a:br>
            <a:endParaRPr lang="de-DE" sz="2700" dirty="0">
              <a:solidFill>
                <a:schemeClr val="accent1">
                  <a:lumMod val="75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z="1600" smtClean="0"/>
              <a:t>2</a:t>
            </a:fld>
            <a:endParaRPr lang="de-DE" sz="1600" dirty="0"/>
          </a:p>
        </p:txBody>
      </p:sp>
    </p:spTree>
    <p:extLst>
      <p:ext uri="{BB962C8B-B14F-4D97-AF65-F5344CB8AC3E}">
        <p14:creationId xmlns:p14="http://schemas.microsoft.com/office/powerpoint/2010/main" val="685343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smtClean="0"/>
              <a:t/>
            </a:r>
            <a:br>
              <a:rPr lang="de-DE" sz="2400" dirty="0" smtClean="0"/>
            </a:br>
            <a:r>
              <a:rPr lang="de-DE" sz="2400" dirty="0" smtClean="0"/>
              <a:t/>
            </a:r>
            <a:br>
              <a:rPr lang="de-DE" sz="2400" dirty="0" smtClean="0"/>
            </a:br>
            <a:r>
              <a:rPr lang="de-DE" sz="2400" dirty="0"/>
              <a:t/>
            </a:r>
            <a:br>
              <a:rPr lang="de-DE" sz="2400" dirty="0"/>
            </a:br>
            <a:r>
              <a:rPr lang="de-DE" sz="3100" dirty="0" smtClean="0">
                <a:solidFill>
                  <a:schemeClr val="accent1">
                    <a:lumMod val="75000"/>
                  </a:schemeClr>
                </a:solidFill>
              </a:rPr>
              <a:t>Beschleunigung der Zulassungsverfahren für Leitungen</a:t>
            </a:r>
            <a:r>
              <a:rPr lang="de-DE" sz="2800" dirty="0" smtClean="0"/>
              <a:t/>
            </a:r>
            <a:br>
              <a:rPr lang="de-DE" sz="2800" dirty="0" smtClean="0"/>
            </a:br>
            <a:r>
              <a:rPr lang="de-DE" sz="2700" dirty="0" smtClean="0"/>
              <a:t>Dieser Beschleunigungsdruck – der erst im letzten Jahr erweiterte Vorhabenkatalog des Bundesbedarfsplangesetzes  soll mit dem Osterpaket um  weitere  19 Vorhaben ergänzt werden – </a:t>
            </a:r>
            <a:r>
              <a:rPr lang="de-DE" sz="2700" b="1" dirty="0" smtClean="0"/>
              <a:t>erfordert Ansätze, die tiefer eingreifen als die bisherigen Vereinfachungen im Netzausbaubeschleunigungsgesetz</a:t>
            </a:r>
            <a:r>
              <a:rPr lang="de-DE" sz="2700" dirty="0" smtClean="0"/>
              <a:t>. </a:t>
            </a:r>
            <a:br>
              <a:rPr lang="de-DE" sz="2700" dirty="0" smtClean="0"/>
            </a:br>
            <a:r>
              <a:rPr lang="de-DE" sz="2700" dirty="0"/>
              <a:t/>
            </a:r>
            <a:br>
              <a:rPr lang="de-DE" sz="2700" dirty="0"/>
            </a:br>
            <a:r>
              <a:rPr lang="de-DE" sz="2700" dirty="0" smtClean="0"/>
              <a:t>Nicht ganz überraschend sieht die Novelle </a:t>
            </a:r>
            <a:r>
              <a:rPr lang="de-DE" sz="2700" b="1" dirty="0" smtClean="0"/>
              <a:t>Potential für durchgreifende Beschleunigungsregelungen </a:t>
            </a:r>
            <a:r>
              <a:rPr lang="de-DE" sz="2700" dirty="0" smtClean="0"/>
              <a:t>vor allem </a:t>
            </a:r>
            <a:r>
              <a:rPr lang="de-DE" sz="2700" b="1" dirty="0" smtClean="0"/>
              <a:t>beim zweistufigen Planungssystem des NABEG</a:t>
            </a:r>
            <a:r>
              <a:rPr lang="de-DE" sz="2700" dirty="0" smtClean="0"/>
              <a:t>. Schon frühere Novellen hatten die Möglichkeit zum Verzicht auf die Bundesfachplanung für Sachverhalte eröffnet, bei denen die Bundesfachplanung kaum Abschichtungswirkungen im Verhältnis zur Planfeststellung entfalten konnte. Diese Ansätze sollen </a:t>
            </a:r>
            <a:r>
              <a:rPr lang="de-DE" sz="2700" b="1" dirty="0" smtClean="0"/>
              <a:t>fortentwickelt</a:t>
            </a:r>
            <a:r>
              <a:rPr lang="de-DE" sz="2700" dirty="0" smtClean="0"/>
              <a:t> werden durch die Einführung von </a:t>
            </a:r>
            <a:r>
              <a:rPr lang="de-DE" sz="2700" b="1" dirty="0" smtClean="0"/>
              <a:t>„Präferenzräumen“</a:t>
            </a:r>
            <a:r>
              <a:rPr lang="de-DE" sz="2700" dirty="0" smtClean="0"/>
              <a:t>. </a:t>
            </a:r>
            <a:br>
              <a:rPr lang="de-DE" sz="2700" dirty="0" smtClean="0"/>
            </a:br>
            <a:r>
              <a:rPr lang="de-DE" sz="2400" dirty="0"/>
              <a:t/>
            </a:r>
            <a:br>
              <a:rPr lang="de-DE" sz="2400" dirty="0"/>
            </a:b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20</a:t>
            </a:fld>
            <a:endParaRPr lang="de-DE">
              <a:solidFill>
                <a:prstClr val="black">
                  <a:tint val="75000"/>
                </a:prstClr>
              </a:solidFill>
            </a:endParaRPr>
          </a:p>
        </p:txBody>
      </p:sp>
    </p:spTree>
    <p:extLst>
      <p:ext uri="{BB962C8B-B14F-4D97-AF65-F5344CB8AC3E}">
        <p14:creationId xmlns:p14="http://schemas.microsoft.com/office/powerpoint/2010/main" val="1545075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3100" dirty="0" smtClean="0">
                <a:solidFill>
                  <a:schemeClr val="tx2"/>
                </a:solidFill>
              </a:rPr>
              <a:t>Präferenzräume</a:t>
            </a:r>
            <a:r>
              <a:rPr lang="de-DE" sz="2400" dirty="0" smtClean="0"/>
              <a:t/>
            </a:r>
            <a:br>
              <a:rPr lang="de-DE" sz="2400" dirty="0" smtClean="0"/>
            </a:br>
            <a:r>
              <a:rPr lang="de-DE" sz="2700" dirty="0" err="1" smtClean="0"/>
              <a:t>Präferenzräume</a:t>
            </a:r>
            <a:r>
              <a:rPr lang="de-DE" sz="2700" dirty="0" smtClean="0"/>
              <a:t> werden bereits im Rahmen der Bedarfsplanung für künftige neue Gleichstromübertragungs- und Anbindungs-leitungen, für die eine Bündelung mit vorhandenen Leitungen nicht in Betracht kommt, </a:t>
            </a:r>
            <a:r>
              <a:rPr lang="de-DE" sz="2700" b="1" dirty="0" smtClean="0"/>
              <a:t>auf der Basis vorhandener </a:t>
            </a:r>
            <a:r>
              <a:rPr lang="de-DE" sz="2700" b="1" dirty="0" err="1" smtClean="0"/>
              <a:t>Geodaten</a:t>
            </a:r>
            <a:r>
              <a:rPr lang="de-DE" sz="2700" b="1" dirty="0" smtClean="0"/>
              <a:t> ermittelt und dem Umweltbericht zugrunde gelegt</a:t>
            </a:r>
            <a:r>
              <a:rPr lang="de-DE" sz="2700" dirty="0"/>
              <a:t>, der die voraussichtlichen erheblichen Umweltauswirkungen ermittelt, beschrieben und </a:t>
            </a:r>
            <a:r>
              <a:rPr lang="de-DE" sz="2700" dirty="0" smtClean="0"/>
              <a:t>bewertet.</a:t>
            </a:r>
            <a:r>
              <a:rPr lang="de-DE" sz="2400" dirty="0" smtClean="0"/>
              <a:t/>
            </a:r>
            <a:br>
              <a:rPr lang="de-DE" sz="2400" dirty="0" smtClean="0"/>
            </a:br>
            <a:r>
              <a:rPr lang="de-DE" sz="2400" dirty="0"/>
              <a:t/>
            </a:r>
            <a:br>
              <a:rPr lang="de-DE" sz="2400" dirty="0"/>
            </a:br>
            <a:r>
              <a:rPr lang="de-DE" sz="2700" dirty="0" smtClean="0"/>
              <a:t>Es geht also </a:t>
            </a:r>
            <a:r>
              <a:rPr lang="de-DE" sz="2700" b="1" dirty="0" smtClean="0"/>
              <a:t>nicht um einen Trassenkorridor</a:t>
            </a:r>
            <a:r>
              <a:rPr lang="de-DE" sz="2700" dirty="0" smtClean="0"/>
              <a:t>,  sondern um einen </a:t>
            </a:r>
            <a:r>
              <a:rPr lang="de-DE" sz="2700" b="1" dirty="0" smtClean="0"/>
              <a:t>Gebietsstreifen </a:t>
            </a:r>
            <a:r>
              <a:rPr lang="de-DE" sz="2700" b="1" dirty="0" smtClean="0"/>
              <a:t>von in der Regel 5 bis 10 km Breite</a:t>
            </a:r>
            <a:r>
              <a:rPr lang="de-DE" sz="2700" dirty="0" smtClean="0"/>
              <a:t>,  der für de Trassenfindung im Rahmen der Planfeststellung besonders geeignete Räume ausweist, wobei </a:t>
            </a:r>
            <a:r>
              <a:rPr lang="de-DE" sz="2700" dirty="0"/>
              <a:t>aber auch  Bereiche mit </a:t>
            </a:r>
            <a:r>
              <a:rPr lang="de-DE" sz="2700" dirty="0" smtClean="0"/>
              <a:t>erhöhtem Konfliktpotential ausgenommen </a:t>
            </a:r>
            <a:r>
              <a:rPr lang="de-DE" sz="2700" dirty="0"/>
              <a:t>sein </a:t>
            </a:r>
            <a:r>
              <a:rPr lang="de-DE" sz="2700" dirty="0" smtClean="0"/>
              <a:t>können. </a:t>
            </a:r>
            <a:br>
              <a:rPr lang="de-DE" sz="2700" dirty="0" smtClean="0"/>
            </a:br>
            <a:r>
              <a:rPr lang="de-DE" sz="2700" dirty="0" smtClean="0"/>
              <a:t/>
            </a:r>
            <a:br>
              <a:rPr lang="de-DE" sz="2700" dirty="0" smtClean="0"/>
            </a:br>
            <a:endParaRPr lang="de-DE" sz="24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21</a:t>
            </a:fld>
            <a:endParaRPr lang="de-DE">
              <a:solidFill>
                <a:prstClr val="black">
                  <a:tint val="75000"/>
                </a:prstClr>
              </a:solidFill>
            </a:endParaRPr>
          </a:p>
        </p:txBody>
      </p:sp>
    </p:spTree>
    <p:extLst>
      <p:ext uri="{BB962C8B-B14F-4D97-AF65-F5344CB8AC3E}">
        <p14:creationId xmlns:p14="http://schemas.microsoft.com/office/powerpoint/2010/main" val="1642754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a:t/>
            </a:r>
            <a:br>
              <a:rPr lang="de-DE" sz="2400" dirty="0"/>
            </a:br>
            <a:r>
              <a:rPr lang="de-DE" sz="2700" dirty="0" smtClean="0"/>
              <a:t>Der </a:t>
            </a:r>
            <a:r>
              <a:rPr lang="de-DE" sz="2700" b="1" dirty="0" smtClean="0"/>
              <a:t>Zweck des Präferenzraums und der Bundesfachplanung </a:t>
            </a:r>
            <a:r>
              <a:rPr lang="de-DE" sz="2700" dirty="0" smtClean="0"/>
              <a:t>ist demnach </a:t>
            </a:r>
            <a:r>
              <a:rPr lang="de-DE" sz="2700" b="1" dirty="0" smtClean="0"/>
              <a:t>ähnlich</a:t>
            </a:r>
            <a:r>
              <a:rPr lang="de-DE" sz="2700" dirty="0" smtClean="0"/>
              <a:t>, nämlich zur Entlastung der Trassenentscheidung im Rahmen des Planfeststellungsverfahrens </a:t>
            </a:r>
            <a:r>
              <a:rPr lang="de-DE" sz="2700" dirty="0"/>
              <a:t>vorab </a:t>
            </a:r>
            <a:r>
              <a:rPr lang="de-DE" sz="2700" dirty="0" smtClean="0"/>
              <a:t> geeignete Räume zu ermitteln. Daher ist es konsequent – und ein wesentliches Beschleunigungselement -, dass </a:t>
            </a:r>
            <a:r>
              <a:rPr lang="de-DE" sz="2700" b="1" dirty="0" smtClean="0"/>
              <a:t>bei Vorhaben</a:t>
            </a:r>
            <a:r>
              <a:rPr lang="de-DE" sz="2700" dirty="0" smtClean="0"/>
              <a:t>, für die ein </a:t>
            </a:r>
            <a:r>
              <a:rPr lang="de-DE" sz="2700" b="1" dirty="0" smtClean="0"/>
              <a:t>Präferenzraum</a:t>
            </a:r>
            <a:r>
              <a:rPr lang="de-DE" sz="2700" dirty="0" smtClean="0"/>
              <a:t> entwickelt wurde, </a:t>
            </a:r>
            <a:r>
              <a:rPr lang="de-DE" sz="2700" b="1" dirty="0" smtClean="0"/>
              <a:t>die Bundesfachplanung entfällt</a:t>
            </a:r>
            <a:r>
              <a:rPr lang="de-DE" sz="2700" dirty="0" smtClean="0"/>
              <a:t>. </a:t>
            </a:r>
            <a:br>
              <a:rPr lang="de-DE" sz="2700" dirty="0" smtClean="0"/>
            </a:br>
            <a:r>
              <a:rPr lang="de-DE" sz="2700" dirty="0"/>
              <a:t/>
            </a:r>
            <a:br>
              <a:rPr lang="de-DE" sz="2700" dirty="0"/>
            </a:br>
            <a:r>
              <a:rPr lang="de-DE" sz="2700" b="1" dirty="0" smtClean="0"/>
              <a:t>Voraussetzungen  und Rechtswirkungen </a:t>
            </a:r>
            <a:r>
              <a:rPr lang="de-DE" sz="2700" dirty="0" smtClean="0"/>
              <a:t>beider Institute weisen gleichwohl </a:t>
            </a:r>
            <a:r>
              <a:rPr lang="de-DE" sz="2700" b="1" dirty="0" smtClean="0"/>
              <a:t>deutliche Unterschiede </a:t>
            </a:r>
            <a:r>
              <a:rPr lang="de-DE" sz="2700" dirty="0" smtClean="0"/>
              <a:t>auf: </a:t>
            </a:r>
            <a:br>
              <a:rPr lang="de-DE" sz="2700" dirty="0" smtClean="0"/>
            </a:br>
            <a:r>
              <a:rPr lang="de-DE" sz="2700" dirty="0" smtClean="0"/>
              <a:t>Einerseits sind die </a:t>
            </a:r>
            <a:r>
              <a:rPr lang="de-DE" sz="2700" b="1" dirty="0" smtClean="0"/>
              <a:t>Voraussetzungen</a:t>
            </a:r>
            <a:r>
              <a:rPr lang="de-DE" sz="2700" dirty="0" smtClean="0"/>
              <a:t> für die Ermittlung eines Präferenzraums </a:t>
            </a:r>
            <a:r>
              <a:rPr lang="de-DE" sz="2700" b="1" dirty="0" smtClean="0"/>
              <a:t>erleichtert</a:t>
            </a:r>
            <a:r>
              <a:rPr lang="de-DE" sz="2700" dirty="0" smtClean="0"/>
              <a:t>, weil </a:t>
            </a:r>
            <a:r>
              <a:rPr lang="de-DE" sz="2700" b="1" dirty="0" smtClean="0"/>
              <a:t>nur auf vorhandene </a:t>
            </a:r>
            <a:r>
              <a:rPr lang="de-DE" sz="2700" b="1" dirty="0" err="1" smtClean="0"/>
              <a:t>Geodaten</a:t>
            </a:r>
            <a:r>
              <a:rPr lang="de-DE" sz="2700" b="1" dirty="0" smtClean="0"/>
              <a:t> zurückgegriffen wird</a:t>
            </a:r>
            <a:r>
              <a:rPr lang="de-DE" sz="2700" dirty="0" smtClean="0"/>
              <a:t>. Hieraus ergibt sich – neben dem Wegfall der Bundesfachplanung – ein zweites wesentliches </a:t>
            </a:r>
            <a:r>
              <a:rPr lang="de-DE" sz="2700" dirty="0" err="1" smtClean="0"/>
              <a:t>Beschleuni-gungselement</a:t>
            </a:r>
            <a:r>
              <a:rPr lang="de-DE" sz="2700" dirty="0" smtClean="0"/>
              <a:t>. </a:t>
            </a:r>
            <a:br>
              <a:rPr lang="de-DE" sz="2700" dirty="0" smtClean="0"/>
            </a:br>
            <a:endParaRPr lang="de-DE" sz="24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22</a:t>
            </a:fld>
            <a:endParaRPr lang="de-DE">
              <a:solidFill>
                <a:prstClr val="black">
                  <a:tint val="75000"/>
                </a:prstClr>
              </a:solidFill>
            </a:endParaRPr>
          </a:p>
        </p:txBody>
      </p:sp>
    </p:spTree>
    <p:extLst>
      <p:ext uri="{BB962C8B-B14F-4D97-AF65-F5344CB8AC3E}">
        <p14:creationId xmlns:p14="http://schemas.microsoft.com/office/powerpoint/2010/main" val="1201178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400" dirty="0"/>
              <a:t/>
            </a:r>
            <a:br>
              <a:rPr lang="de-DE" sz="2400" dirty="0"/>
            </a:br>
            <a:r>
              <a:rPr lang="de-DE" sz="2700" dirty="0" smtClean="0"/>
              <a:t>Andererseits sind die </a:t>
            </a:r>
            <a:r>
              <a:rPr lang="de-DE" sz="2700" b="1" dirty="0" smtClean="0"/>
              <a:t>Rechtswirkungen des Präferenzraums </a:t>
            </a:r>
            <a:r>
              <a:rPr lang="de-DE" sz="2700" dirty="0" smtClean="0"/>
              <a:t>im Vergleich mit der Bundesfachplanung </a:t>
            </a:r>
            <a:r>
              <a:rPr lang="de-DE" sz="2700" b="1" dirty="0" smtClean="0"/>
              <a:t>deutlich schwächer</a:t>
            </a:r>
            <a:r>
              <a:rPr lang="de-DE" sz="2700" dirty="0" smtClean="0"/>
              <a:t>: Es gibt </a:t>
            </a:r>
            <a:r>
              <a:rPr lang="de-DE" sz="2700" b="1" dirty="0" smtClean="0"/>
              <a:t>keine </a:t>
            </a:r>
            <a:r>
              <a:rPr lang="de-DE" sz="2700" b="1" dirty="0" smtClean="0"/>
              <a:t>Bindungswirkung</a:t>
            </a:r>
            <a:r>
              <a:rPr lang="de-DE" sz="2700" dirty="0" smtClean="0"/>
              <a:t> wie bei der Bundesfachplanung (§ 15 Abs. 1 NABEG), </a:t>
            </a:r>
            <a:r>
              <a:rPr lang="de-DE" sz="2700" dirty="0" smtClean="0"/>
              <a:t>sondern nur die </a:t>
            </a:r>
            <a:r>
              <a:rPr lang="de-DE" sz="2700" b="1" dirty="0" smtClean="0"/>
              <a:t>Vorgabe</a:t>
            </a:r>
            <a:r>
              <a:rPr lang="de-DE" sz="2700" dirty="0" smtClean="0"/>
              <a:t>, dass bei der Planfeststellung </a:t>
            </a:r>
            <a:r>
              <a:rPr lang="de-DE" sz="2700" dirty="0"/>
              <a:t>die </a:t>
            </a:r>
            <a:r>
              <a:rPr lang="de-DE" sz="2700" b="1" dirty="0"/>
              <a:t>Trasse</a:t>
            </a:r>
            <a:r>
              <a:rPr lang="de-DE" sz="2700" dirty="0"/>
              <a:t> die in Frage kommenden </a:t>
            </a:r>
            <a:r>
              <a:rPr lang="de-DE" sz="2700" b="1" dirty="0"/>
              <a:t>Alternativen</a:t>
            </a:r>
            <a:r>
              <a:rPr lang="de-DE" sz="2700" dirty="0"/>
              <a:t> </a:t>
            </a:r>
            <a:r>
              <a:rPr lang="de-DE" sz="2700" b="1" dirty="0" smtClean="0"/>
              <a:t>„auf </a:t>
            </a:r>
            <a:r>
              <a:rPr lang="de-DE" sz="2700" b="1" dirty="0"/>
              <a:t>der Grundlage des </a:t>
            </a:r>
            <a:r>
              <a:rPr lang="de-DE" sz="2700" b="1" dirty="0" smtClean="0"/>
              <a:t>Präferenzraums“ </a:t>
            </a:r>
            <a:r>
              <a:rPr lang="de-DE" sz="2700" dirty="0"/>
              <a:t>zu </a:t>
            </a:r>
            <a:r>
              <a:rPr lang="de-DE" sz="2700" dirty="0" smtClean="0"/>
              <a:t>ermitteln sind, sofern nicht zwingende </a:t>
            </a:r>
            <a:r>
              <a:rPr lang="de-DE" sz="2700" dirty="0"/>
              <a:t>sachliche oder rechtliche Gründe </a:t>
            </a:r>
            <a:r>
              <a:rPr lang="de-DE" sz="2700" dirty="0" smtClean="0"/>
              <a:t>entgegenstehen (§ 18 Abs. 3c NABEG –neu–).</a:t>
            </a:r>
            <a:r>
              <a:rPr lang="de-DE" sz="2700" dirty="0" smtClean="0"/>
              <a:t/>
            </a:r>
            <a:br>
              <a:rPr lang="de-DE" sz="2700" dirty="0" smtClean="0"/>
            </a:br>
            <a:r>
              <a:rPr lang="de-DE" sz="2700" dirty="0"/>
              <a:t/>
            </a:r>
            <a:br>
              <a:rPr lang="de-DE" sz="2700" dirty="0"/>
            </a:br>
            <a:r>
              <a:rPr lang="de-DE" sz="2700" dirty="0" smtClean="0"/>
              <a:t>Welches </a:t>
            </a:r>
            <a:r>
              <a:rPr lang="de-DE" sz="2700" b="1" dirty="0"/>
              <a:t>Beschleunigungspotential </a:t>
            </a:r>
            <a:r>
              <a:rPr lang="de-DE" sz="2700" dirty="0" smtClean="0"/>
              <a:t>der </a:t>
            </a:r>
            <a:r>
              <a:rPr lang="de-DE" sz="2700" dirty="0"/>
              <a:t>Vorschlag von Referenzräumen </a:t>
            </a:r>
            <a:r>
              <a:rPr lang="de-DE" sz="2700" dirty="0" smtClean="0"/>
              <a:t>hat, kann noch nicht sicher beurteilt werden.  Es geht hierbei vor allem um die Belastbarkeit der Rechtswirkungen.  Dass </a:t>
            </a:r>
            <a:r>
              <a:rPr lang="de-DE" sz="2700" b="1" dirty="0" smtClean="0"/>
              <a:t>Konflikte mit Zielen </a:t>
            </a:r>
            <a:r>
              <a:rPr lang="de-DE" sz="2700" b="1" dirty="0"/>
              <a:t>der </a:t>
            </a:r>
            <a:r>
              <a:rPr lang="de-DE" sz="2700" b="1" dirty="0" smtClean="0"/>
              <a:t>Raumordnung </a:t>
            </a:r>
            <a:r>
              <a:rPr lang="de-DE" sz="2700" dirty="0" smtClean="0"/>
              <a:t>eine  </a:t>
            </a:r>
            <a:r>
              <a:rPr lang="de-DE" sz="2700" b="1" dirty="0"/>
              <a:t>räumliche </a:t>
            </a:r>
            <a:r>
              <a:rPr lang="de-DE" sz="2700" b="1" dirty="0" err="1"/>
              <a:t>Alternativenprüfung</a:t>
            </a:r>
            <a:r>
              <a:rPr lang="de-DE" sz="2700" b="1" dirty="0"/>
              <a:t> außerhalb des </a:t>
            </a:r>
            <a:r>
              <a:rPr lang="de-DE" sz="2700" b="1" dirty="0" smtClean="0"/>
              <a:t>Präferenzraums </a:t>
            </a:r>
            <a:r>
              <a:rPr lang="de-DE" sz="2700" dirty="0" smtClean="0"/>
              <a:t>rechtfertigen können, wird im Entwurf ausdrücklich angesprochen.</a:t>
            </a:r>
            <a:r>
              <a:rPr lang="de-DE" sz="2700" dirty="0" smtClean="0"/>
              <a:t/>
            </a:r>
            <a:br>
              <a:rPr lang="de-DE" sz="2700" dirty="0" smtClean="0"/>
            </a:br>
            <a:endParaRPr lang="de-DE" sz="24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23</a:t>
            </a:fld>
            <a:endParaRPr lang="de-DE">
              <a:solidFill>
                <a:prstClr val="black">
                  <a:tint val="75000"/>
                </a:prstClr>
              </a:solidFill>
            </a:endParaRPr>
          </a:p>
        </p:txBody>
      </p:sp>
    </p:spTree>
    <p:extLst>
      <p:ext uri="{BB962C8B-B14F-4D97-AF65-F5344CB8AC3E}">
        <p14:creationId xmlns:p14="http://schemas.microsoft.com/office/powerpoint/2010/main" val="1210723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800" dirty="0" smtClean="0">
                <a:solidFill>
                  <a:schemeClr val="tx2"/>
                </a:solidFill>
              </a:rPr>
              <a:t/>
            </a:r>
            <a:br>
              <a:rPr lang="de-DE" sz="2800" dirty="0" smtClean="0">
                <a:solidFill>
                  <a:schemeClr val="tx2"/>
                </a:solidFill>
              </a:rPr>
            </a:br>
            <a:r>
              <a:rPr lang="de-DE" sz="2800" dirty="0">
                <a:solidFill>
                  <a:schemeClr val="tx2"/>
                </a:solidFill>
              </a:rPr>
              <a:t/>
            </a:r>
            <a:br>
              <a:rPr lang="de-DE" sz="2800" dirty="0">
                <a:solidFill>
                  <a:schemeClr val="tx2"/>
                </a:solidFill>
              </a:rPr>
            </a:br>
            <a:r>
              <a:rPr lang="de-DE" sz="2700" dirty="0" smtClean="0"/>
              <a:t>Könnten „zwingende </a:t>
            </a:r>
            <a:r>
              <a:rPr lang="de-DE" sz="2700" dirty="0"/>
              <a:t>sachliche oder rechtliche Gründe“ </a:t>
            </a:r>
            <a:r>
              <a:rPr lang="de-DE" sz="2700" dirty="0" smtClean="0"/>
              <a:t>auch sonst vorliegen, </a:t>
            </a:r>
            <a:r>
              <a:rPr lang="de-DE" sz="2700" dirty="0"/>
              <a:t>wenn </a:t>
            </a:r>
            <a:r>
              <a:rPr lang="de-DE" sz="2700" b="1" dirty="0"/>
              <a:t>im Laufe des Planfeststellungsverfahrens  Gesichtspunkte eingeführt werden</a:t>
            </a:r>
            <a:r>
              <a:rPr lang="de-DE" sz="2700" dirty="0"/>
              <a:t>, die eine </a:t>
            </a:r>
            <a:r>
              <a:rPr lang="de-DE" sz="2700" dirty="0" smtClean="0"/>
              <a:t>nur auf Bestands-daten </a:t>
            </a:r>
            <a:r>
              <a:rPr lang="de-DE" sz="2700" dirty="0"/>
              <a:t>beruhende Bewertung in Frage stellen, wären, wie von der </a:t>
            </a:r>
            <a:r>
              <a:rPr lang="de-DE" sz="2700" dirty="0" smtClean="0"/>
              <a:t>Unternehmensseite </a:t>
            </a:r>
            <a:r>
              <a:rPr lang="de-DE" sz="2700" dirty="0"/>
              <a:t>befürchtet, Doppelprüfungen  wohl kaum zu vermeiden.</a:t>
            </a:r>
            <a:br>
              <a:rPr lang="de-DE" sz="2700" dirty="0"/>
            </a:br>
            <a:r>
              <a:rPr lang="de-DE" sz="2800" dirty="0">
                <a:solidFill>
                  <a:schemeClr val="tx2"/>
                </a:solidFill>
              </a:rPr>
              <a:t/>
            </a:r>
            <a:br>
              <a:rPr lang="de-DE" sz="2800" dirty="0">
                <a:solidFill>
                  <a:schemeClr val="tx2"/>
                </a:solidFill>
              </a:rPr>
            </a:br>
            <a:r>
              <a:rPr lang="de-DE" sz="2800" dirty="0" smtClean="0">
                <a:solidFill>
                  <a:schemeClr val="tx2"/>
                </a:solidFill>
              </a:rPr>
              <a:t>L</a:t>
            </a:r>
            <a:r>
              <a:rPr lang="de-DE" sz="2800" dirty="0" smtClean="0">
                <a:solidFill>
                  <a:schemeClr val="tx2"/>
                </a:solidFill>
              </a:rPr>
              <a:t>egalplanung</a:t>
            </a:r>
            <a:r>
              <a:rPr lang="de-DE" sz="2400" dirty="0"/>
              <a:t/>
            </a:r>
            <a:br>
              <a:rPr lang="de-DE" sz="2400" dirty="0"/>
            </a:br>
            <a:r>
              <a:rPr lang="de-DE" sz="2700" dirty="0" smtClean="0"/>
              <a:t>Die Koalitionsvereinbarung kündigt für „große und besonders bedeutsame Infrastrukturmaßnahmen“ eine </a:t>
            </a:r>
            <a:r>
              <a:rPr lang="de-DE" sz="2700" b="1" dirty="0" smtClean="0"/>
              <a:t>Zulassung im Wege der Legalplanung </a:t>
            </a:r>
            <a:r>
              <a:rPr lang="de-DE" sz="2700" dirty="0" smtClean="0"/>
              <a:t>an. Zur „zulässigen und </a:t>
            </a:r>
            <a:r>
              <a:rPr lang="de-DE" sz="2700" dirty="0" err="1" smtClean="0"/>
              <a:t>unionsrechtskonfor-men</a:t>
            </a:r>
            <a:r>
              <a:rPr lang="de-DE" sz="2700" dirty="0" smtClean="0"/>
              <a:t>“  Ausgestaltung  wird angekündigt, dass durch den </a:t>
            </a:r>
            <a:r>
              <a:rPr lang="de-DE" sz="2700" b="1" dirty="0" smtClean="0"/>
              <a:t>Zugang zum Bundesverwaltungsgericht  </a:t>
            </a:r>
            <a:r>
              <a:rPr lang="de-DE" sz="2700" dirty="0" smtClean="0"/>
              <a:t>der Rechtsschutz und die Effektivität des Umweltrechts sichergestellt werden soll. Die Entwürfe des Osterpakets enthalten bisher keine Regelungen zur Einführung der Legalplanung für den Stromnetzausbau.</a:t>
            </a:r>
            <a:br>
              <a:rPr lang="de-DE" sz="2700" dirty="0" smtClean="0"/>
            </a:br>
            <a:r>
              <a:rPr lang="de-DE" sz="2700" dirty="0"/>
              <a:t/>
            </a:r>
            <a:br>
              <a:rPr lang="de-DE" sz="2700" dirty="0"/>
            </a:br>
            <a:r>
              <a:rPr lang="de-DE" sz="2700" dirty="0" smtClean="0"/>
              <a:t/>
            </a:r>
            <a:br>
              <a:rPr lang="de-DE" sz="2700" dirty="0" smtClean="0"/>
            </a:br>
            <a:endParaRPr lang="de-DE" sz="24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24</a:t>
            </a:fld>
            <a:endParaRPr lang="de-DE">
              <a:solidFill>
                <a:prstClr val="black">
                  <a:tint val="75000"/>
                </a:prstClr>
              </a:solidFill>
            </a:endParaRPr>
          </a:p>
        </p:txBody>
      </p:sp>
    </p:spTree>
    <p:extLst>
      <p:ext uri="{BB962C8B-B14F-4D97-AF65-F5344CB8AC3E}">
        <p14:creationId xmlns:p14="http://schemas.microsoft.com/office/powerpoint/2010/main" val="1743865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962674"/>
          </a:xfrm>
        </p:spPr>
        <p:txBody>
          <a:bodyPr>
            <a:normAutofit fontScale="90000"/>
          </a:bodyPr>
          <a:lstStyle/>
          <a:p>
            <a:pPr algn="l"/>
            <a:r>
              <a:rPr lang="de-DE" sz="2800" dirty="0" smtClean="0">
                <a:solidFill>
                  <a:schemeClr val="tx2"/>
                </a:solidFill>
              </a:rPr>
              <a:t/>
            </a:r>
            <a:br>
              <a:rPr lang="de-DE" sz="2800" dirty="0" smtClean="0">
                <a:solidFill>
                  <a:schemeClr val="tx2"/>
                </a:solidFill>
              </a:rPr>
            </a:br>
            <a:r>
              <a:rPr lang="de-DE" sz="2700" dirty="0" smtClean="0"/>
              <a:t>Die </a:t>
            </a:r>
            <a:r>
              <a:rPr lang="de-DE" sz="2700" b="1" dirty="0" smtClean="0"/>
              <a:t>Zweifel</a:t>
            </a:r>
            <a:r>
              <a:rPr lang="de-DE" sz="2700" dirty="0" smtClean="0"/>
              <a:t>, ob die Einführung der </a:t>
            </a:r>
            <a:r>
              <a:rPr lang="de-DE" sz="2700" b="1" dirty="0" smtClean="0"/>
              <a:t>Legalplanung</a:t>
            </a:r>
            <a:r>
              <a:rPr lang="de-DE" sz="2700" dirty="0" smtClean="0"/>
              <a:t> den Stromnetzausbau </a:t>
            </a:r>
            <a:r>
              <a:rPr lang="de-DE" sz="2700" b="1" dirty="0" smtClean="0"/>
              <a:t>durchgreifend beschleunigen könnte</a:t>
            </a:r>
            <a:r>
              <a:rPr lang="de-DE" sz="2700" dirty="0" smtClean="0"/>
              <a:t>, </a:t>
            </a:r>
            <a:r>
              <a:rPr lang="de-DE" sz="2700" b="1" dirty="0" smtClean="0"/>
              <a:t>verstärken</a:t>
            </a:r>
            <a:r>
              <a:rPr lang="de-DE" sz="2700" dirty="0" smtClean="0"/>
              <a:t> sich damit eher.  </a:t>
            </a:r>
            <a:r>
              <a:rPr lang="de-DE" sz="2700" dirty="0"/>
              <a:t>Das </a:t>
            </a:r>
            <a:r>
              <a:rPr lang="de-DE" sz="2700" dirty="0" smtClean="0"/>
              <a:t>Maßnahmengesetzvor-</a:t>
            </a:r>
            <a:r>
              <a:rPr lang="de-DE" sz="2700" dirty="0" err="1" smtClean="0"/>
              <a:t>bereitungsgesetz</a:t>
            </a:r>
            <a:r>
              <a:rPr lang="de-DE" sz="2700" dirty="0" smtClean="0"/>
              <a:t> sieht ein „vorbereitendes Verfahren“ bei der Planfeststellungsbehörde vor, dessen Ablauf dem eines Planfeststellungsverfahrens (mit Öffentlichkeits-beteiligung) entspricht. Zudem hat die Behörde dem Gesetzgeber einen „Abschlussbericht“ vorzulegen, dessen Inhalt ausdrücklich den Anforderungen an einen Planfeststellungsbeschluss entsprechen muss (§ 8 Abs. </a:t>
            </a:r>
            <a:r>
              <a:rPr lang="de-DE" sz="2700" dirty="0"/>
              <a:t>3 Satz 1 </a:t>
            </a:r>
            <a:r>
              <a:rPr lang="de-DE" sz="2700" dirty="0" err="1" smtClean="0"/>
              <a:t>MgvG</a:t>
            </a:r>
            <a:r>
              <a:rPr lang="de-DE" sz="2700" dirty="0" smtClean="0"/>
              <a:t>). </a:t>
            </a:r>
            <a:br>
              <a:rPr lang="de-DE" sz="2700" dirty="0" smtClean="0"/>
            </a:br>
            <a:r>
              <a:rPr lang="de-DE" sz="2700" dirty="0"/>
              <a:t/>
            </a:r>
            <a:br>
              <a:rPr lang="de-DE" sz="2700" dirty="0"/>
            </a:br>
            <a:r>
              <a:rPr lang="de-DE" sz="2700" dirty="0" smtClean="0"/>
              <a:t>Hinzu kommt, dass die Koalitionsvereinbarung die </a:t>
            </a:r>
            <a:r>
              <a:rPr lang="de-DE" sz="2700" b="1" dirty="0" smtClean="0"/>
              <a:t>Einführung einer Legalplanung gerade für solche Vorhaben</a:t>
            </a:r>
            <a:r>
              <a:rPr lang="de-DE" sz="2700" dirty="0" smtClean="0"/>
              <a:t> des Energie-bereichs in Betracht zieht, die sich fast vollständig im Stadium der Planfeststellung befinden und schon deshalb für einen Systemwechsel im Zulassungsverfahren kaum anbieten.</a:t>
            </a:r>
            <a:r>
              <a:rPr lang="de-DE" sz="2700" dirty="0" smtClean="0"/>
              <a:t/>
            </a:r>
            <a:br>
              <a:rPr lang="de-DE" sz="2700" dirty="0" smtClean="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25</a:t>
            </a:fld>
            <a:endParaRPr lang="de-DE">
              <a:solidFill>
                <a:prstClr val="black">
                  <a:tint val="75000"/>
                </a:prstClr>
              </a:solidFill>
            </a:endParaRPr>
          </a:p>
        </p:txBody>
      </p:sp>
    </p:spTree>
    <p:extLst>
      <p:ext uri="{BB962C8B-B14F-4D97-AF65-F5344CB8AC3E}">
        <p14:creationId xmlns:p14="http://schemas.microsoft.com/office/powerpoint/2010/main" val="3196713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06690"/>
          </a:xfrm>
        </p:spPr>
        <p:txBody>
          <a:bodyPr>
            <a:normAutofit/>
          </a:bodyPr>
          <a:lstStyle/>
          <a:p>
            <a:pPr algn="l"/>
            <a:r>
              <a:rPr lang="de-DE" sz="2400" dirty="0" smtClean="0"/>
              <a:t>Der Verfahrensablauf bis zur Entscheidung des Gesetz-gebers eröffnet </a:t>
            </a:r>
            <a:r>
              <a:rPr lang="de-DE" sz="2400" dirty="0"/>
              <a:t>danach </a:t>
            </a:r>
            <a:r>
              <a:rPr lang="de-DE" sz="2400" dirty="0" smtClean="0"/>
              <a:t>im Vergleich mit dem Planfeststellungsverfahren kaum Beschleunigungsmöglichkeiten. Der </a:t>
            </a:r>
            <a:r>
              <a:rPr lang="de-DE" sz="2400" b="1" dirty="0" smtClean="0"/>
              <a:t>Erwartung</a:t>
            </a:r>
            <a:r>
              <a:rPr lang="de-DE" sz="2400" dirty="0" smtClean="0"/>
              <a:t>, der Rechtsschutz bei der Legalplanung </a:t>
            </a:r>
            <a:r>
              <a:rPr lang="de-DE" sz="2400" b="1" dirty="0" smtClean="0"/>
              <a:t>erschöpfe sich in der verfassungsgerichtlichen Kontrolle </a:t>
            </a:r>
            <a:r>
              <a:rPr lang="de-DE" sz="2400" dirty="0" smtClean="0"/>
              <a:t>des Maßnahmengesetzes, erteilt die Koalitionsvereinbarung mit dem Hinweis auf verwaltungsgerichtlichen Rechtsschutz auch bei Maßnahmen-gesetzen eine </a:t>
            </a:r>
            <a:r>
              <a:rPr lang="de-DE" sz="2400" b="1" dirty="0" smtClean="0"/>
              <a:t>klare Absage</a:t>
            </a:r>
            <a:r>
              <a:rPr lang="de-DE" sz="2400" dirty="0" smtClean="0"/>
              <a:t>. </a:t>
            </a:r>
            <a:br>
              <a:rPr lang="de-DE" sz="2400" dirty="0" smtClean="0"/>
            </a:br>
            <a:r>
              <a:rPr lang="de-DE" sz="2400" dirty="0"/>
              <a:t/>
            </a:r>
            <a:br>
              <a:rPr lang="de-DE" sz="2400" dirty="0"/>
            </a:br>
            <a:r>
              <a:rPr lang="de-DE" sz="2400" dirty="0" smtClean="0"/>
              <a:t>Auch wenn der Umfang der verwaltungsgerichtlichen Kontrolle nicht weiter präzisiert wird, ist klar, dass eine </a:t>
            </a:r>
            <a:r>
              <a:rPr lang="de-DE" sz="2400" b="1" dirty="0" smtClean="0"/>
              <a:t>solche </a:t>
            </a:r>
            <a:r>
              <a:rPr lang="de-DE" sz="2400" b="1" dirty="0" err="1" smtClean="0"/>
              <a:t>Ausgestal-tung</a:t>
            </a:r>
            <a:r>
              <a:rPr lang="de-DE" sz="2400" b="1" dirty="0" smtClean="0"/>
              <a:t> das Beschleunigungspotential von Maßnahmengesetzen noch weiter begrenzt</a:t>
            </a:r>
            <a:r>
              <a:rPr lang="de-DE" sz="2400" dirty="0" smtClean="0"/>
              <a:t>. </a:t>
            </a:r>
            <a:r>
              <a:rPr lang="de-DE" sz="2700" dirty="0"/>
              <a:t/>
            </a:r>
            <a:br>
              <a:rPr lang="de-DE" sz="2700" dirty="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26</a:t>
            </a:fld>
            <a:endParaRPr lang="de-DE">
              <a:solidFill>
                <a:prstClr val="black">
                  <a:tint val="75000"/>
                </a:prstClr>
              </a:solidFill>
            </a:endParaRPr>
          </a:p>
        </p:txBody>
      </p:sp>
    </p:spTree>
    <p:extLst>
      <p:ext uri="{BB962C8B-B14F-4D97-AF65-F5344CB8AC3E}">
        <p14:creationId xmlns:p14="http://schemas.microsoft.com/office/powerpoint/2010/main" val="171470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06690"/>
          </a:xfrm>
        </p:spPr>
        <p:txBody>
          <a:bodyPr>
            <a:normAutofit fontScale="90000"/>
          </a:bodyPr>
          <a:lstStyle/>
          <a:p>
            <a:pPr algn="l"/>
            <a:r>
              <a:rPr lang="de-DE" sz="3100" dirty="0" smtClean="0">
                <a:solidFill>
                  <a:srgbClr val="0070C0"/>
                </a:solidFill>
              </a:rPr>
              <a:t/>
            </a:r>
            <a:br>
              <a:rPr lang="de-DE" sz="3100" dirty="0" smtClean="0">
                <a:solidFill>
                  <a:srgbClr val="0070C0"/>
                </a:solidFill>
              </a:rPr>
            </a:br>
            <a:r>
              <a:rPr lang="de-DE" sz="3100" dirty="0" smtClean="0">
                <a:solidFill>
                  <a:srgbClr val="0070C0"/>
                </a:solidFill>
              </a:rPr>
              <a:t>Fazit</a:t>
            </a:r>
            <a:r>
              <a:rPr lang="de-DE" sz="2400" dirty="0"/>
              <a:t/>
            </a:r>
            <a:br>
              <a:rPr lang="de-DE" sz="2400" dirty="0"/>
            </a:br>
            <a:r>
              <a:rPr lang="de-DE" sz="2700" dirty="0" smtClean="0"/>
              <a:t>Die Koalitionsvereinbarung erkennt, dass Stand sowohl des Windkraftausbaus als auch des Stromnetzausbaus </a:t>
            </a:r>
            <a:r>
              <a:rPr lang="de-DE" sz="2700" dirty="0" err="1" smtClean="0"/>
              <a:t>Beschleuni-gungsansätze</a:t>
            </a:r>
            <a:r>
              <a:rPr lang="de-DE" sz="2700" dirty="0" smtClean="0"/>
              <a:t>  erfordert, die durchgreifender sind als die </a:t>
            </a:r>
            <a:r>
              <a:rPr lang="de-DE" sz="2700" dirty="0" err="1" smtClean="0"/>
              <a:t>bisheri</a:t>
            </a:r>
            <a:r>
              <a:rPr lang="de-DE" sz="2700" dirty="0" smtClean="0"/>
              <a:t>-gen </a:t>
            </a:r>
            <a:r>
              <a:rPr lang="de-DE" sz="2700" dirty="0" err="1" smtClean="0"/>
              <a:t>Veeinfachungsregelungen</a:t>
            </a:r>
            <a:r>
              <a:rPr lang="de-DE" sz="2700" dirty="0" smtClean="0"/>
              <a:t>. </a:t>
            </a:r>
            <a:br>
              <a:rPr lang="de-DE" sz="2700" dirty="0" smtClean="0"/>
            </a:br>
            <a:r>
              <a:rPr lang="de-DE" sz="2700" dirty="0"/>
              <a:t/>
            </a:r>
            <a:br>
              <a:rPr lang="de-DE" sz="2700" dirty="0"/>
            </a:br>
            <a:r>
              <a:rPr lang="de-DE" sz="2700" dirty="0" smtClean="0"/>
              <a:t>Die in der Öffentlichkeit diskutierten und die mit dem Osterpaket vorliegenden </a:t>
            </a:r>
            <a:r>
              <a:rPr lang="de-DE" sz="2700" dirty="0"/>
              <a:t>Entwürfe erfüllen, auch wenn sie noch nicht voll ausgereift sein </a:t>
            </a:r>
            <a:r>
              <a:rPr lang="de-DE" sz="2700" dirty="0" smtClean="0"/>
              <a:t>mögen, diese Erwartung deutlich besser als frühere Vereinfachungsansätze.</a:t>
            </a:r>
            <a:br>
              <a:rPr lang="de-DE" sz="2700" dirty="0" smtClean="0"/>
            </a:br>
            <a:r>
              <a:rPr lang="de-DE" sz="2700" dirty="0"/>
              <a:t/>
            </a:r>
            <a:br>
              <a:rPr lang="de-DE" sz="2700" dirty="0"/>
            </a:br>
            <a:r>
              <a:rPr lang="de-DE" sz="2700" dirty="0" smtClean="0"/>
              <a:t>Entscheidend ist, dass Konzepte vorliegen, die den politischen Willen zu durchgreifender Vereinfachung  des Zulassungssystems ernst nehmen. Schon deshalb schaffen sie bessere </a:t>
            </a:r>
            <a:r>
              <a:rPr lang="de-DE" sz="2700" dirty="0" err="1" smtClean="0"/>
              <a:t>Voraussetzun</a:t>
            </a:r>
            <a:r>
              <a:rPr lang="de-DE" sz="2700" dirty="0" smtClean="0"/>
              <a:t>-gen für Beschleunigungsregelungen, die den Windkraft- und Stromnetzausbau voranbringen.</a:t>
            </a:r>
            <a:br>
              <a:rPr lang="de-DE" sz="2700" dirty="0" smtClean="0"/>
            </a:br>
            <a:r>
              <a:rPr lang="de-DE" sz="2700" dirty="0"/>
              <a:t/>
            </a:r>
            <a:br>
              <a:rPr lang="de-DE" sz="2700" dirty="0"/>
            </a:br>
            <a:endParaRPr lang="de-DE" sz="2700" dirty="0">
              <a:solidFill>
                <a:schemeClr val="accent1">
                  <a:lumMod val="60000"/>
                  <a:lumOff val="40000"/>
                </a:schemeClr>
              </a:solidFill>
            </a:endParaRPr>
          </a:p>
        </p:txBody>
      </p:sp>
      <p:sp>
        <p:nvSpPr>
          <p:cNvPr id="3" name="Foliennummernplatzhalter 2"/>
          <p:cNvSpPr>
            <a:spLocks noGrp="1"/>
          </p:cNvSpPr>
          <p:nvPr>
            <p:ph type="sldNum" sz="quarter" idx="12"/>
          </p:nvPr>
        </p:nvSpPr>
        <p:spPr/>
        <p:txBody>
          <a:bodyPr/>
          <a:lstStyle/>
          <a:p>
            <a:fld id="{33360F43-3106-4A7A-875F-C20090A98967}" type="slidenum">
              <a:rPr lang="de-DE" smtClean="0">
                <a:solidFill>
                  <a:prstClr val="black">
                    <a:tint val="75000"/>
                  </a:prstClr>
                </a:solidFill>
              </a:rPr>
              <a:pPr/>
              <a:t>27</a:t>
            </a:fld>
            <a:endParaRPr lang="de-DE">
              <a:solidFill>
                <a:prstClr val="black">
                  <a:tint val="75000"/>
                </a:prstClr>
              </a:solidFill>
            </a:endParaRPr>
          </a:p>
        </p:txBody>
      </p:sp>
    </p:spTree>
    <p:extLst>
      <p:ext uri="{BB962C8B-B14F-4D97-AF65-F5344CB8AC3E}">
        <p14:creationId xmlns:p14="http://schemas.microsoft.com/office/powerpoint/2010/main" val="1552261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88640"/>
            <a:ext cx="8229600" cy="6552728"/>
          </a:xfrm>
        </p:spPr>
        <p:txBody>
          <a:bodyPr>
            <a:noAutofit/>
          </a:bodyPr>
          <a:lstStyle/>
          <a:p>
            <a:pPr algn="l"/>
            <a:r>
              <a:rPr lang="de-DE" sz="3200" dirty="0" smtClean="0">
                <a:solidFill>
                  <a:srgbClr val="4F81BD">
                    <a:lumMod val="75000"/>
                  </a:srgbClr>
                </a:solidFill>
              </a:rPr>
              <a:t/>
            </a:r>
            <a:br>
              <a:rPr lang="de-DE" sz="3200" dirty="0" smtClean="0">
                <a:solidFill>
                  <a:srgbClr val="4F81BD">
                    <a:lumMod val="75000"/>
                  </a:srgbClr>
                </a:solidFill>
              </a:rPr>
            </a:br>
            <a:r>
              <a:rPr lang="de-DE" sz="3200" dirty="0" smtClean="0">
                <a:solidFill>
                  <a:srgbClr val="4F81BD">
                    <a:lumMod val="75000"/>
                  </a:srgbClr>
                </a:solidFill>
              </a:rPr>
              <a:t>Zubau von Windkraftanlagen an Land</a:t>
            </a:r>
            <a:br>
              <a:rPr lang="de-DE" sz="3200" dirty="0" smtClean="0">
                <a:solidFill>
                  <a:srgbClr val="4F81BD">
                    <a:lumMod val="75000"/>
                  </a:srgbClr>
                </a:solidFill>
              </a:rPr>
            </a:br>
            <a:r>
              <a:rPr lang="de-DE" sz="2400" dirty="0" smtClean="0">
                <a:solidFill>
                  <a:prstClr val="black"/>
                </a:solidFill>
              </a:rPr>
              <a:t>Die wohl </a:t>
            </a:r>
            <a:r>
              <a:rPr lang="de-DE" sz="2400" b="1" dirty="0" smtClean="0">
                <a:solidFill>
                  <a:prstClr val="black"/>
                </a:solidFill>
              </a:rPr>
              <a:t>größte Herausforderung für die Zielerreichung beim Ausbau der erneuerbaren Energien bleibt der Anlagenzubau bei der Windkraft an Land</a:t>
            </a:r>
            <a:r>
              <a:rPr lang="de-DE" sz="2400" dirty="0" smtClean="0">
                <a:solidFill>
                  <a:prstClr val="black"/>
                </a:solidFill>
              </a:rPr>
              <a:t> – aus mehreren Gründen:</a:t>
            </a:r>
            <a:br>
              <a:rPr lang="de-DE" sz="2400" dirty="0" smtClean="0">
                <a:solidFill>
                  <a:prstClr val="black"/>
                </a:solidFill>
              </a:rPr>
            </a:br>
            <a:r>
              <a:rPr lang="de-DE" sz="2400" dirty="0" smtClean="0">
                <a:solidFill>
                  <a:prstClr val="black"/>
                </a:solidFill>
              </a:rPr>
              <a:t/>
            </a:r>
            <a:br>
              <a:rPr lang="de-DE" sz="2400" dirty="0" smtClean="0">
                <a:solidFill>
                  <a:prstClr val="black"/>
                </a:solidFill>
              </a:rPr>
            </a:br>
            <a:r>
              <a:rPr lang="de-DE" sz="2400" b="1" dirty="0" smtClean="0">
                <a:solidFill>
                  <a:prstClr val="black"/>
                </a:solidFill>
              </a:rPr>
              <a:t>Erstens</a:t>
            </a:r>
            <a:r>
              <a:rPr lang="de-DE" sz="2400" dirty="0" smtClean="0">
                <a:solidFill>
                  <a:prstClr val="black"/>
                </a:solidFill>
              </a:rPr>
              <a:t> ist der </a:t>
            </a:r>
            <a:r>
              <a:rPr lang="de-DE" sz="2400" b="1" dirty="0" smtClean="0">
                <a:solidFill>
                  <a:prstClr val="black"/>
                </a:solidFill>
              </a:rPr>
              <a:t>Zubau seit etwa 2017 schon hinter den </a:t>
            </a:r>
            <a:r>
              <a:rPr lang="de-DE" sz="2400" b="1" dirty="0" err="1" smtClean="0">
                <a:solidFill>
                  <a:prstClr val="black"/>
                </a:solidFill>
              </a:rPr>
              <a:t>damali</a:t>
            </a:r>
            <a:r>
              <a:rPr lang="de-DE" sz="2400" b="1" dirty="0" smtClean="0">
                <a:solidFill>
                  <a:prstClr val="black"/>
                </a:solidFill>
              </a:rPr>
              <a:t>-gen </a:t>
            </a:r>
            <a:r>
              <a:rPr lang="de-DE" sz="2400" b="1" dirty="0" smtClean="0">
                <a:solidFill>
                  <a:prstClr val="black"/>
                </a:solidFill>
              </a:rPr>
              <a:t>Zielen erheblich zurückgeblieben</a:t>
            </a:r>
            <a:r>
              <a:rPr lang="de-DE" sz="2400" dirty="0" smtClean="0">
                <a:solidFill>
                  <a:prstClr val="black"/>
                </a:solidFill>
              </a:rPr>
              <a:t>; 2017/18 wurden jeweils nur Anlagen mit einer Leistung von insgesamt weniger als 1500 MW genehmigt. Auch im Zeitraum zwischen 2018 und 2020 stieg der Zubau zwar an (2020: 2900 MW), blieb aber immer noch deutlich hinter den in den EEG-Ausbaupfaden vorgesehenen Zahlen zurück. Die an diesen Zahlen orientierten </a:t>
            </a:r>
            <a:r>
              <a:rPr lang="de-DE" sz="2400" dirty="0" smtClean="0">
                <a:solidFill>
                  <a:prstClr val="black"/>
                </a:solidFill>
              </a:rPr>
              <a:t>EEG-Ausschrei-bungen  </a:t>
            </a:r>
            <a:r>
              <a:rPr lang="de-DE" sz="2400" dirty="0" smtClean="0">
                <a:solidFill>
                  <a:prstClr val="black"/>
                </a:solidFill>
              </a:rPr>
              <a:t>waren dementsprechend regelmäßig unterdeckt. </a:t>
            </a:r>
            <a:r>
              <a:rPr lang="de-DE" sz="2400" b="1" dirty="0" smtClean="0">
                <a:solidFill>
                  <a:prstClr val="black"/>
                </a:solidFill>
              </a:rPr>
              <a:t>Zum 1.9.2021 war eine </a:t>
            </a:r>
            <a:r>
              <a:rPr lang="de-DE" sz="2400" b="1" dirty="0">
                <a:solidFill>
                  <a:prstClr val="black"/>
                </a:solidFill>
              </a:rPr>
              <a:t>Ausschreibung </a:t>
            </a:r>
            <a:r>
              <a:rPr lang="de-DE" sz="2400" b="1" dirty="0" smtClean="0">
                <a:solidFill>
                  <a:prstClr val="black"/>
                </a:solidFill>
              </a:rPr>
              <a:t>(1500 MW) erstmals seit langem deutlich überdeckt.</a:t>
            </a:r>
            <a:r>
              <a:rPr lang="de-DE" sz="2400" dirty="0" smtClean="0">
                <a:solidFill>
                  <a:prstClr val="black"/>
                </a:solidFill>
              </a:rPr>
              <a:t> Ob sich damit eine Trendwende andeutet, kann noch nicht verlässlich beurteilt werden.</a:t>
            </a:r>
            <a:br>
              <a:rPr lang="de-DE" sz="2400" dirty="0" smtClean="0">
                <a:solidFill>
                  <a:prstClr val="black"/>
                </a:solidFill>
              </a:rPr>
            </a:br>
            <a:endParaRPr lang="de-DE" dirty="0"/>
          </a:p>
        </p:txBody>
      </p:sp>
      <p:sp>
        <p:nvSpPr>
          <p:cNvPr id="3" name="Foliennummernplatzhalter 2"/>
          <p:cNvSpPr>
            <a:spLocks noGrp="1"/>
          </p:cNvSpPr>
          <p:nvPr>
            <p:ph type="sldNum" sz="quarter" idx="12"/>
          </p:nvPr>
        </p:nvSpPr>
        <p:spPr/>
        <p:txBody>
          <a:bodyPr/>
          <a:lstStyle/>
          <a:p>
            <a:fld id="{33360F43-3106-4A7A-875F-C20090A98967}" type="slidenum">
              <a:rPr lang="de-DE" smtClean="0"/>
              <a:t>3</a:t>
            </a:fld>
            <a:endParaRPr lang="de-DE"/>
          </a:p>
        </p:txBody>
      </p:sp>
    </p:spTree>
    <p:extLst>
      <p:ext uri="{BB962C8B-B14F-4D97-AF65-F5344CB8AC3E}">
        <p14:creationId xmlns:p14="http://schemas.microsoft.com/office/powerpoint/2010/main" val="3109759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78698"/>
          </a:xfrm>
        </p:spPr>
        <p:txBody>
          <a:bodyPr>
            <a:noAutofit/>
          </a:bodyPr>
          <a:lstStyle/>
          <a:p>
            <a:pPr algn="l"/>
            <a:r>
              <a:rPr lang="de-DE" sz="2400" b="1" dirty="0" smtClean="0"/>
              <a:t/>
            </a:r>
            <a:br>
              <a:rPr lang="de-DE" sz="2400" b="1" dirty="0" smtClean="0"/>
            </a:br>
            <a:r>
              <a:rPr lang="de-DE" sz="2400" b="1" dirty="0"/>
              <a:t/>
            </a:r>
            <a:br>
              <a:rPr lang="de-DE" sz="2400" b="1" dirty="0"/>
            </a:br>
            <a:r>
              <a:rPr lang="de-DE" sz="2400" b="1" dirty="0" smtClean="0"/>
              <a:t/>
            </a:r>
            <a:br>
              <a:rPr lang="de-DE" sz="2400" b="1" dirty="0" smtClean="0"/>
            </a:br>
            <a:r>
              <a:rPr lang="de-DE" sz="2400" b="1" dirty="0"/>
              <a:t/>
            </a:r>
            <a:br>
              <a:rPr lang="de-DE" sz="2400" b="1" dirty="0"/>
            </a:br>
            <a:r>
              <a:rPr lang="de-DE" sz="2400" b="1" dirty="0"/>
              <a:t/>
            </a:r>
            <a:br>
              <a:rPr lang="de-DE" sz="2400" b="1" dirty="0"/>
            </a:br>
            <a:r>
              <a:rPr lang="de-DE" sz="2400" b="1" dirty="0" smtClean="0"/>
              <a:t/>
            </a:r>
            <a:br>
              <a:rPr lang="de-DE" sz="2400" b="1" dirty="0" smtClean="0"/>
            </a:br>
            <a:r>
              <a:rPr lang="de-DE" sz="2400" b="1" dirty="0"/>
              <a:t/>
            </a:r>
            <a:br>
              <a:rPr lang="de-DE" sz="2400" b="1" dirty="0"/>
            </a:br>
            <a:r>
              <a:rPr lang="de-DE" sz="2400" b="1" dirty="0" smtClean="0"/>
              <a:t/>
            </a:r>
            <a:br>
              <a:rPr lang="de-DE" sz="2400" b="1" dirty="0" smtClean="0"/>
            </a:br>
            <a:r>
              <a:rPr lang="de-DE" sz="2400" b="1" dirty="0" smtClean="0"/>
              <a:t>Zweitens</a:t>
            </a:r>
            <a:r>
              <a:rPr lang="de-DE" sz="2400" dirty="0" smtClean="0"/>
              <a:t> </a:t>
            </a:r>
            <a:r>
              <a:rPr lang="de-DE" sz="2400" dirty="0"/>
              <a:t>geht es nicht nur darum, den Rückstand gegenüber den bisherigen Ausbauzielen aufzuholen. Zentrales Ziel ist vielmehr </a:t>
            </a:r>
            <a:r>
              <a:rPr lang="de-DE" sz="2400" b="1" dirty="0"/>
              <a:t>die Beschleunigung des Energiewendeprozesses insgesamt </a:t>
            </a:r>
            <a:r>
              <a:rPr lang="de-DE" sz="2400" dirty="0"/>
              <a:t>mit einem neuen </a:t>
            </a:r>
            <a:r>
              <a:rPr lang="de-DE" sz="2400" b="1" dirty="0"/>
              <a:t>Zwischenziel von 80% </a:t>
            </a:r>
            <a:r>
              <a:rPr lang="de-DE" sz="2400" dirty="0"/>
              <a:t>Anteil erneuerbarer Energien an der Stromerzeugung </a:t>
            </a:r>
            <a:r>
              <a:rPr lang="de-DE" sz="2400" b="1" dirty="0"/>
              <a:t>bis 2030  </a:t>
            </a:r>
            <a:r>
              <a:rPr lang="de-DE" sz="2400" dirty="0"/>
              <a:t>und einer „</a:t>
            </a:r>
            <a:r>
              <a:rPr lang="de-DE" sz="2400" b="1" dirty="0"/>
              <a:t>nahezu treibhausgasneutralen“ Stromerzeugung bereits im Jahr 2035</a:t>
            </a:r>
            <a:r>
              <a:rPr lang="de-DE" sz="2400" b="1" dirty="0" smtClean="0"/>
              <a:t>.</a:t>
            </a:r>
            <a:r>
              <a:rPr lang="de-DE" sz="2400" b="1" dirty="0" smtClean="0"/>
              <a:t/>
            </a:r>
            <a:br>
              <a:rPr lang="de-DE" sz="2400" b="1" dirty="0" smtClean="0"/>
            </a:br>
            <a:r>
              <a:rPr lang="de-DE" sz="2400" b="1" dirty="0"/>
              <a:t/>
            </a:r>
            <a:br>
              <a:rPr lang="de-DE" sz="2400" b="1" dirty="0"/>
            </a:br>
            <a:r>
              <a:rPr lang="de-DE" sz="2400" b="1" dirty="0" smtClean="0">
                <a:solidFill>
                  <a:prstClr val="black"/>
                </a:solidFill>
              </a:rPr>
              <a:t>Drittens</a:t>
            </a:r>
            <a:r>
              <a:rPr lang="de-DE" sz="2400" dirty="0" smtClean="0">
                <a:solidFill>
                  <a:prstClr val="black"/>
                </a:solidFill>
              </a:rPr>
              <a:t> </a:t>
            </a:r>
            <a:r>
              <a:rPr lang="de-DE" sz="2400" dirty="0">
                <a:solidFill>
                  <a:prstClr val="black"/>
                </a:solidFill>
              </a:rPr>
              <a:t>hat die neue Bundesregierung die </a:t>
            </a:r>
            <a:r>
              <a:rPr lang="de-DE" sz="2400" b="1" dirty="0">
                <a:solidFill>
                  <a:prstClr val="black"/>
                </a:solidFill>
              </a:rPr>
              <a:t>Annahmen für die Entwicklung des Strombedarfs angepasst</a:t>
            </a:r>
            <a:r>
              <a:rPr lang="de-DE" sz="2400" dirty="0">
                <a:solidFill>
                  <a:prstClr val="black"/>
                </a:solidFill>
              </a:rPr>
              <a:t>, um den aus der zunehmenden Sektorenkopplung resultierenden Mehrbedarf bei den Ausbauzielen zu berücksichtigen. Das heißt, dass der </a:t>
            </a:r>
            <a:r>
              <a:rPr lang="de-DE" sz="2400" b="1" dirty="0">
                <a:solidFill>
                  <a:prstClr val="black"/>
                </a:solidFill>
              </a:rPr>
              <a:t>angestrebte Anteil der Stromerzeugung aus erneuerbaren Energien auf eine größere Gesamtmenge – 680 bis 750 </a:t>
            </a:r>
            <a:r>
              <a:rPr lang="de-DE" sz="2400" b="1" dirty="0" err="1">
                <a:solidFill>
                  <a:prstClr val="black"/>
                </a:solidFill>
              </a:rPr>
              <a:t>TWh</a:t>
            </a:r>
            <a:r>
              <a:rPr lang="de-DE" sz="2400" b="1" dirty="0">
                <a:solidFill>
                  <a:prstClr val="black"/>
                </a:solidFill>
              </a:rPr>
              <a:t> statt 560 </a:t>
            </a:r>
            <a:r>
              <a:rPr lang="de-DE" sz="2400" b="1" dirty="0" err="1">
                <a:solidFill>
                  <a:prstClr val="black"/>
                </a:solidFill>
              </a:rPr>
              <a:t>TWh</a:t>
            </a:r>
            <a:r>
              <a:rPr lang="de-DE" sz="2400" b="1" dirty="0">
                <a:solidFill>
                  <a:prstClr val="black"/>
                </a:solidFill>
              </a:rPr>
              <a:t> (2021) – bezogen werden muss.</a:t>
            </a:r>
            <a:br>
              <a:rPr lang="de-DE" sz="2400" b="1" dirty="0">
                <a:solidFill>
                  <a:prstClr val="black"/>
                </a:solidFill>
              </a:rPr>
            </a:br>
            <a:r>
              <a:rPr lang="de-DE" sz="2400" dirty="0">
                <a:solidFill>
                  <a:prstClr val="black"/>
                </a:solidFill>
              </a:rPr>
              <a:t/>
            </a:r>
            <a:br>
              <a:rPr lang="de-DE" sz="2400" dirty="0">
                <a:solidFill>
                  <a:prstClr val="black"/>
                </a:solidFill>
              </a:rPr>
            </a:br>
            <a:r>
              <a:rPr lang="de-DE" sz="2000" dirty="0">
                <a:solidFill>
                  <a:prstClr val="black"/>
                </a:solidFill>
              </a:rPr>
              <a:t/>
            </a:r>
            <a:br>
              <a:rPr lang="de-DE" sz="2000" dirty="0">
                <a:solidFill>
                  <a:prstClr val="black"/>
                </a:solidFill>
              </a:rPr>
            </a:br>
            <a:r>
              <a:rPr lang="de-DE" sz="2400" b="1" dirty="0" smtClean="0"/>
              <a:t/>
            </a:r>
            <a:br>
              <a:rPr lang="de-DE" sz="2400" b="1" dirty="0" smtClean="0"/>
            </a:br>
            <a:r>
              <a:rPr lang="de-DE" sz="2400" b="1" dirty="0"/>
              <a:t/>
            </a:r>
            <a:br>
              <a:rPr lang="de-DE" sz="2400" b="1" dirty="0"/>
            </a:br>
            <a:r>
              <a:rPr lang="de-DE" sz="2400" b="1" dirty="0" smtClean="0"/>
              <a:t/>
            </a:r>
            <a:br>
              <a:rPr lang="de-DE" sz="2400" b="1" dirty="0" smtClean="0"/>
            </a:br>
            <a:r>
              <a:rPr lang="de-DE" sz="2800" b="1" dirty="0"/>
              <a:t/>
            </a:r>
            <a:br>
              <a:rPr lang="de-DE" sz="2800" b="1" dirty="0"/>
            </a:br>
            <a:r>
              <a:rPr lang="de-DE" sz="2800" dirty="0"/>
              <a:t/>
            </a:r>
            <a:br>
              <a:rPr lang="de-DE" sz="2800" dirty="0"/>
            </a:br>
            <a:endParaRPr lang="de-DE" sz="2800" dirty="0"/>
          </a:p>
        </p:txBody>
      </p:sp>
      <p:sp>
        <p:nvSpPr>
          <p:cNvPr id="3" name="Foliennummernplatzhalter 2"/>
          <p:cNvSpPr>
            <a:spLocks noGrp="1"/>
          </p:cNvSpPr>
          <p:nvPr>
            <p:ph type="sldNum" sz="quarter" idx="12"/>
          </p:nvPr>
        </p:nvSpPr>
        <p:spPr/>
        <p:txBody>
          <a:bodyPr/>
          <a:lstStyle/>
          <a:p>
            <a:fld id="{33360F43-3106-4A7A-875F-C20090A98967}" type="slidenum">
              <a:rPr lang="de-DE" smtClean="0"/>
              <a:t>4</a:t>
            </a:fld>
            <a:endParaRPr lang="de-DE"/>
          </a:p>
        </p:txBody>
      </p:sp>
    </p:spTree>
    <p:extLst>
      <p:ext uri="{BB962C8B-B14F-4D97-AF65-F5344CB8AC3E}">
        <p14:creationId xmlns:p14="http://schemas.microsoft.com/office/powerpoint/2010/main" val="607227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229600" cy="6336704"/>
          </a:xfrm>
        </p:spPr>
        <p:txBody>
          <a:bodyPr>
            <a:normAutofit fontScale="90000"/>
          </a:bodyPr>
          <a:lstStyle/>
          <a:p>
            <a:pPr algn="l"/>
            <a:r>
              <a:rPr lang="de-DE" sz="2900" dirty="0" smtClean="0"/>
              <a:t/>
            </a:r>
            <a:br>
              <a:rPr lang="de-DE" sz="2900" dirty="0" smtClean="0"/>
            </a:br>
            <a:r>
              <a:rPr lang="de-DE" sz="2900" dirty="0" smtClean="0"/>
              <a:t/>
            </a:r>
            <a:br>
              <a:rPr lang="de-DE" sz="2900" dirty="0" smtClean="0"/>
            </a:br>
            <a:r>
              <a:rPr lang="de-DE" sz="2900" dirty="0" smtClean="0"/>
              <a:t>Die </a:t>
            </a:r>
            <a:r>
              <a:rPr lang="de-DE" sz="2900" b="1" dirty="0" smtClean="0"/>
              <a:t>Auswirkungen des neuen Ausbauziels </a:t>
            </a:r>
            <a:r>
              <a:rPr lang="de-DE" sz="2900" dirty="0" smtClean="0"/>
              <a:t>werden bei einem Vergleich der jährlichen Ausbauerfordernisse anschaulich: Der </a:t>
            </a:r>
            <a:r>
              <a:rPr lang="de-DE" sz="2900" b="1" dirty="0" smtClean="0"/>
              <a:t>Ausbaupfad im geltenden EEG </a:t>
            </a:r>
            <a:r>
              <a:rPr lang="de-DE" sz="2900" dirty="0" smtClean="0"/>
              <a:t>sieht etwa für die Jahre </a:t>
            </a:r>
            <a:r>
              <a:rPr lang="de-DE" sz="2900" b="1" dirty="0" smtClean="0"/>
              <a:t>2023/24 </a:t>
            </a:r>
            <a:r>
              <a:rPr lang="de-DE" sz="2900" dirty="0" smtClean="0"/>
              <a:t>insgesamt einen Zubau von </a:t>
            </a:r>
            <a:r>
              <a:rPr lang="de-DE" sz="2900" dirty="0" err="1" smtClean="0"/>
              <a:t>Onshore</a:t>
            </a:r>
            <a:r>
              <a:rPr lang="de-DE" sz="2900" dirty="0" smtClean="0"/>
              <a:t>-Anlagen mit einer Leistung von </a:t>
            </a:r>
            <a:r>
              <a:rPr lang="de-DE" sz="2900" b="1" dirty="0" smtClean="0"/>
              <a:t>5000 MW </a:t>
            </a:r>
            <a:r>
              <a:rPr lang="de-DE" sz="2900" dirty="0" smtClean="0"/>
              <a:t>vor. In Zukunft sollen die EEG-Ausschreibungen, mit denen die jährlichen </a:t>
            </a:r>
            <a:r>
              <a:rPr lang="de-DE" sz="2900" dirty="0" err="1" smtClean="0"/>
              <a:t>Zubauziele</a:t>
            </a:r>
            <a:r>
              <a:rPr lang="de-DE" sz="2900" dirty="0" smtClean="0"/>
              <a:t> umgesetzt werden, allein in </a:t>
            </a:r>
            <a:r>
              <a:rPr lang="de-DE" sz="2900" b="1" dirty="0" smtClean="0"/>
              <a:t>2023</a:t>
            </a:r>
            <a:r>
              <a:rPr lang="de-DE" sz="2900" dirty="0" smtClean="0"/>
              <a:t> ein Volumen von </a:t>
            </a:r>
            <a:r>
              <a:rPr lang="de-DE" sz="2900" b="1" dirty="0" smtClean="0"/>
              <a:t>8840 MW</a:t>
            </a:r>
            <a:r>
              <a:rPr lang="de-DE" sz="2900" dirty="0" smtClean="0"/>
              <a:t>, für </a:t>
            </a:r>
            <a:r>
              <a:rPr lang="de-DE" sz="2900" b="1" dirty="0" smtClean="0"/>
              <a:t>2024 9000 MW </a:t>
            </a:r>
            <a:r>
              <a:rPr lang="de-DE" sz="2900" dirty="0" smtClean="0"/>
              <a:t>und </a:t>
            </a:r>
            <a:r>
              <a:rPr lang="de-DE" sz="2900" b="1" dirty="0" smtClean="0"/>
              <a:t>ab 2025 jährlich 10.000 MW bis 2030</a:t>
            </a:r>
            <a:r>
              <a:rPr lang="de-DE" sz="2900" dirty="0" smtClean="0"/>
              <a:t> haben. </a:t>
            </a:r>
            <a:br>
              <a:rPr lang="de-DE" sz="2900" dirty="0" smtClean="0"/>
            </a:br>
            <a:r>
              <a:rPr lang="de-DE" sz="2900" dirty="0"/>
              <a:t/>
            </a:r>
            <a:br>
              <a:rPr lang="de-DE" sz="2900" dirty="0"/>
            </a:br>
            <a:r>
              <a:rPr lang="de-DE" sz="2900" dirty="0" smtClean="0"/>
              <a:t>Diese </a:t>
            </a:r>
            <a:r>
              <a:rPr lang="de-DE" sz="2900" b="1" dirty="0" smtClean="0"/>
              <a:t>Ausbauzahlen</a:t>
            </a:r>
            <a:r>
              <a:rPr lang="de-DE" sz="2900" dirty="0" smtClean="0"/>
              <a:t> für die Windkraft an Land sind </a:t>
            </a:r>
            <a:r>
              <a:rPr lang="de-DE" sz="2900" b="1" dirty="0" smtClean="0"/>
              <a:t>sehr ehrgeizig</a:t>
            </a:r>
            <a:r>
              <a:rPr lang="de-DE" sz="2900" dirty="0" smtClean="0"/>
              <a:t> und betreffen zudem den </a:t>
            </a:r>
            <a:r>
              <a:rPr lang="de-DE" sz="2900" b="1" dirty="0" smtClean="0"/>
              <a:t>zentralen Sektor beim Umbau der Erzeugungsstrukturen</a:t>
            </a:r>
            <a:r>
              <a:rPr lang="de-DE" sz="2900" dirty="0" smtClean="0"/>
              <a:t>. </a:t>
            </a:r>
            <a:br>
              <a:rPr lang="de-DE" sz="2900" dirty="0" smtClean="0"/>
            </a:br>
            <a:r>
              <a:rPr lang="de-DE" sz="2900" dirty="0"/>
              <a:t/>
            </a:r>
            <a:br>
              <a:rPr lang="de-DE" sz="2900" dirty="0"/>
            </a:br>
            <a:r>
              <a:rPr lang="de-DE" sz="2200" dirty="0">
                <a:solidFill>
                  <a:prstClr val="black"/>
                </a:solidFill>
              </a:rPr>
              <a:t/>
            </a:r>
            <a:br>
              <a:rPr lang="de-DE" sz="2200" dirty="0">
                <a:solidFill>
                  <a:prstClr val="black"/>
                </a:solidFill>
              </a:rPr>
            </a:br>
            <a:endParaRPr lang="de-DE" dirty="0"/>
          </a:p>
        </p:txBody>
      </p:sp>
      <p:sp>
        <p:nvSpPr>
          <p:cNvPr id="3" name="Foliennummernplatzhalter 2"/>
          <p:cNvSpPr>
            <a:spLocks noGrp="1"/>
          </p:cNvSpPr>
          <p:nvPr>
            <p:ph type="sldNum" sz="quarter" idx="12"/>
          </p:nvPr>
        </p:nvSpPr>
        <p:spPr/>
        <p:txBody>
          <a:bodyPr/>
          <a:lstStyle/>
          <a:p>
            <a:fld id="{33360F43-3106-4A7A-875F-C20090A98967}" type="slidenum">
              <a:rPr lang="de-DE" smtClean="0"/>
              <a:t>5</a:t>
            </a:fld>
            <a:endParaRPr lang="de-DE"/>
          </a:p>
        </p:txBody>
      </p:sp>
    </p:spTree>
    <p:extLst>
      <p:ext uri="{BB962C8B-B14F-4D97-AF65-F5344CB8AC3E}">
        <p14:creationId xmlns:p14="http://schemas.microsoft.com/office/powerpoint/2010/main" val="3080758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94722"/>
          </a:xfrm>
        </p:spPr>
        <p:txBody>
          <a:bodyPr>
            <a:normAutofit fontScale="90000"/>
          </a:bodyPr>
          <a:lstStyle/>
          <a:p>
            <a:pPr algn="l"/>
            <a:r>
              <a:rPr lang="de-DE" sz="2600" dirty="0" smtClean="0">
                <a:solidFill>
                  <a:prstClr val="black"/>
                </a:solidFill>
              </a:rPr>
              <a:t/>
            </a:r>
            <a:br>
              <a:rPr lang="de-DE" sz="2600" dirty="0" smtClean="0">
                <a:solidFill>
                  <a:prstClr val="black"/>
                </a:solidFill>
              </a:rPr>
            </a:br>
            <a:r>
              <a:rPr lang="de-DE" sz="2600" dirty="0">
                <a:solidFill>
                  <a:prstClr val="black"/>
                </a:solidFill>
              </a:rPr>
              <a:t/>
            </a:r>
            <a:br>
              <a:rPr lang="de-DE" sz="2600" dirty="0">
                <a:solidFill>
                  <a:prstClr val="black"/>
                </a:solidFill>
              </a:rPr>
            </a:br>
            <a:r>
              <a:rPr lang="de-DE" sz="2600" dirty="0" smtClean="0">
                <a:solidFill>
                  <a:prstClr val="black"/>
                </a:solidFill>
              </a:rPr>
              <a:t/>
            </a:r>
            <a:br>
              <a:rPr lang="de-DE" sz="2600" dirty="0" smtClean="0">
                <a:solidFill>
                  <a:prstClr val="black"/>
                </a:solidFill>
              </a:rPr>
            </a:br>
            <a:r>
              <a:rPr lang="de-DE" sz="2600" dirty="0">
                <a:solidFill>
                  <a:prstClr val="black"/>
                </a:solidFill>
              </a:rPr>
              <a:t/>
            </a:r>
            <a:br>
              <a:rPr lang="de-DE" sz="2600" dirty="0">
                <a:solidFill>
                  <a:prstClr val="black"/>
                </a:solidFill>
              </a:rPr>
            </a:br>
            <a:r>
              <a:rPr lang="de-DE" sz="2600" dirty="0" smtClean="0">
                <a:solidFill>
                  <a:prstClr val="black"/>
                </a:solidFill>
              </a:rPr>
              <a:t/>
            </a:r>
            <a:br>
              <a:rPr lang="de-DE" sz="2600" dirty="0" smtClean="0">
                <a:solidFill>
                  <a:prstClr val="black"/>
                </a:solidFill>
              </a:rPr>
            </a:br>
            <a:r>
              <a:rPr lang="de-DE" sz="2600" dirty="0" smtClean="0">
                <a:solidFill>
                  <a:prstClr val="black"/>
                </a:solidFill>
              </a:rPr>
              <a:t>Auch </a:t>
            </a:r>
            <a:r>
              <a:rPr lang="de-DE" sz="2600" dirty="0">
                <a:solidFill>
                  <a:prstClr val="black"/>
                </a:solidFill>
              </a:rPr>
              <a:t>die künftigen </a:t>
            </a:r>
            <a:r>
              <a:rPr lang="de-DE" sz="2600" b="1" dirty="0">
                <a:solidFill>
                  <a:prstClr val="black"/>
                </a:solidFill>
              </a:rPr>
              <a:t>Ausbauzahlen für Solaranlagen </a:t>
            </a:r>
            <a:r>
              <a:rPr lang="de-DE" sz="2600" dirty="0">
                <a:solidFill>
                  <a:prstClr val="black"/>
                </a:solidFill>
              </a:rPr>
              <a:t>werden </a:t>
            </a:r>
            <a:r>
              <a:rPr lang="de-DE" sz="2600" dirty="0" smtClean="0">
                <a:solidFill>
                  <a:prstClr val="black"/>
                </a:solidFill>
              </a:rPr>
              <a:t>zwar stark erhöht und kommen bei der </a:t>
            </a:r>
            <a:r>
              <a:rPr lang="de-DE" sz="2600" b="1" dirty="0" smtClean="0">
                <a:solidFill>
                  <a:prstClr val="black"/>
                </a:solidFill>
              </a:rPr>
              <a:t>zu installierenden Leistung</a:t>
            </a:r>
            <a:r>
              <a:rPr lang="de-DE" sz="2600" dirty="0" smtClean="0">
                <a:solidFill>
                  <a:prstClr val="black"/>
                </a:solidFill>
              </a:rPr>
              <a:t> zumindest </a:t>
            </a:r>
            <a:r>
              <a:rPr lang="de-DE" sz="2600" b="1" dirty="0" smtClean="0">
                <a:solidFill>
                  <a:prstClr val="black"/>
                </a:solidFill>
              </a:rPr>
              <a:t>in die Größenordnung der Zahlen für die Windkraft</a:t>
            </a:r>
            <a:r>
              <a:rPr lang="de-DE" sz="2600" dirty="0" smtClean="0">
                <a:solidFill>
                  <a:prstClr val="black"/>
                </a:solidFill>
              </a:rPr>
              <a:t>. </a:t>
            </a:r>
            <a:r>
              <a:rPr lang="de-DE" sz="2600" dirty="0">
                <a:solidFill>
                  <a:prstClr val="black"/>
                </a:solidFill>
              </a:rPr>
              <a:t>Das Gewicht </a:t>
            </a:r>
            <a:r>
              <a:rPr lang="de-DE" sz="2600" dirty="0" smtClean="0">
                <a:solidFill>
                  <a:prstClr val="black"/>
                </a:solidFill>
              </a:rPr>
              <a:t>dieser </a:t>
            </a:r>
            <a:r>
              <a:rPr lang="de-DE" sz="2600" dirty="0">
                <a:solidFill>
                  <a:prstClr val="black"/>
                </a:solidFill>
              </a:rPr>
              <a:t>Zahlen </a:t>
            </a:r>
            <a:r>
              <a:rPr lang="de-DE" sz="2600" dirty="0" smtClean="0">
                <a:solidFill>
                  <a:prstClr val="black"/>
                </a:solidFill>
              </a:rPr>
              <a:t>im </a:t>
            </a:r>
            <a:r>
              <a:rPr lang="de-DE" sz="2600" dirty="0" err="1">
                <a:solidFill>
                  <a:prstClr val="black"/>
                </a:solidFill>
              </a:rPr>
              <a:t>Strommix</a:t>
            </a:r>
            <a:r>
              <a:rPr lang="de-DE" sz="2600" dirty="0">
                <a:solidFill>
                  <a:prstClr val="black"/>
                </a:solidFill>
              </a:rPr>
              <a:t> aus erneuerbaren Energien wird aber für die Photovoltaik </a:t>
            </a:r>
            <a:r>
              <a:rPr lang="de-DE" sz="2600" dirty="0" smtClean="0">
                <a:solidFill>
                  <a:prstClr val="black"/>
                </a:solidFill>
              </a:rPr>
              <a:t>durch die </a:t>
            </a:r>
            <a:r>
              <a:rPr lang="de-DE" sz="2600" b="1" dirty="0" smtClean="0">
                <a:solidFill>
                  <a:prstClr val="black"/>
                </a:solidFill>
              </a:rPr>
              <a:t>wesentlich geringere Zahl der Jahresbenutzungsstunden </a:t>
            </a:r>
            <a:r>
              <a:rPr lang="de-DE" sz="2600" dirty="0" smtClean="0">
                <a:solidFill>
                  <a:prstClr val="black"/>
                </a:solidFill>
              </a:rPr>
              <a:t>stark relativiert.</a:t>
            </a:r>
            <a:br>
              <a:rPr lang="de-DE" sz="2600" dirty="0" smtClean="0">
                <a:solidFill>
                  <a:prstClr val="black"/>
                </a:solidFill>
              </a:rPr>
            </a:br>
            <a:r>
              <a:rPr lang="de-DE" sz="2600" dirty="0">
                <a:solidFill>
                  <a:prstClr val="black"/>
                </a:solidFill>
              </a:rPr>
              <a:t/>
            </a:r>
            <a:br>
              <a:rPr lang="de-DE" sz="2600" dirty="0">
                <a:solidFill>
                  <a:prstClr val="black"/>
                </a:solidFill>
              </a:rPr>
            </a:br>
            <a:r>
              <a:rPr lang="de-DE" sz="2600" dirty="0" smtClean="0">
                <a:solidFill>
                  <a:prstClr val="black"/>
                </a:solidFill>
              </a:rPr>
              <a:t>Im Vergleich mit den </a:t>
            </a:r>
            <a:r>
              <a:rPr lang="de-DE" sz="2600" b="1" dirty="0" smtClean="0">
                <a:solidFill>
                  <a:prstClr val="black"/>
                </a:solidFill>
              </a:rPr>
              <a:t>Ausbauzielen für den Offshore-Bereich</a:t>
            </a:r>
            <a:r>
              <a:rPr lang="de-DE" sz="2600" dirty="0" smtClean="0">
                <a:solidFill>
                  <a:prstClr val="black"/>
                </a:solidFill>
              </a:rPr>
              <a:t>, die – bei einer höheren Zahl an Jahresbenutzungsstunden – eine zu installierende Leistung etwas unter dem Niveau des </a:t>
            </a:r>
            <a:r>
              <a:rPr lang="de-DE" sz="2600" dirty="0" err="1" smtClean="0">
                <a:solidFill>
                  <a:prstClr val="black"/>
                </a:solidFill>
              </a:rPr>
              <a:t>Onshore</a:t>
            </a:r>
            <a:r>
              <a:rPr lang="de-DE" sz="2600" dirty="0" smtClean="0">
                <a:solidFill>
                  <a:prstClr val="black"/>
                </a:solidFill>
              </a:rPr>
              <a:t>-Bereichs vorsehen, kommt es zu Verschiebungen, ohne dass die zentrale Rolle der Windkraftnutzung an Land für das Erreichen des Gesamtausbauziels in Frage steht.</a:t>
            </a:r>
            <a:br>
              <a:rPr lang="de-DE" sz="2600" dirty="0" smtClean="0">
                <a:solidFill>
                  <a:prstClr val="black"/>
                </a:solidFill>
              </a:rPr>
            </a:br>
            <a:r>
              <a:rPr lang="de-DE" sz="2600" dirty="0">
                <a:solidFill>
                  <a:prstClr val="black"/>
                </a:solidFill>
              </a:rPr>
              <a:t/>
            </a:r>
            <a:br>
              <a:rPr lang="de-DE" sz="2600" dirty="0">
                <a:solidFill>
                  <a:prstClr val="black"/>
                </a:solidFill>
              </a:rPr>
            </a:br>
            <a:r>
              <a:rPr lang="de-DE" sz="2600" dirty="0" smtClean="0">
                <a:solidFill>
                  <a:prstClr val="black"/>
                </a:solidFill>
              </a:rPr>
              <a:t>Es besteht daher ein besonders hohes Interesse daran, ein Verfehlen der Ausbauziele für die Windkraftnutzung an Land zu vermeiden.</a:t>
            </a:r>
            <a:br>
              <a:rPr lang="de-DE" sz="2600" dirty="0" smtClean="0">
                <a:solidFill>
                  <a:prstClr val="black"/>
                </a:solidFill>
              </a:rPr>
            </a:br>
            <a:r>
              <a:rPr lang="de-DE" sz="2600" dirty="0">
                <a:solidFill>
                  <a:prstClr val="black"/>
                </a:solidFill>
              </a:rPr>
              <a:t/>
            </a:r>
            <a:br>
              <a:rPr lang="de-DE" sz="2600" dirty="0">
                <a:solidFill>
                  <a:prstClr val="black"/>
                </a:solidFill>
              </a:rPr>
            </a:br>
            <a:r>
              <a:rPr lang="de-DE" sz="2600" dirty="0" smtClean="0">
                <a:solidFill>
                  <a:prstClr val="black"/>
                </a:solidFill>
              </a:rPr>
              <a:t/>
            </a:r>
            <a:br>
              <a:rPr lang="de-DE" sz="2600" dirty="0" smtClean="0">
                <a:solidFill>
                  <a:prstClr val="black"/>
                </a:solidFill>
              </a:rPr>
            </a:br>
            <a:r>
              <a:rPr lang="de-DE" sz="2600" dirty="0" smtClean="0">
                <a:solidFill>
                  <a:prstClr val="black"/>
                </a:solidFill>
              </a:rPr>
              <a:t/>
            </a:r>
            <a:br>
              <a:rPr lang="de-DE" sz="2600" dirty="0" smtClean="0">
                <a:solidFill>
                  <a:prstClr val="black"/>
                </a:solidFill>
              </a:rPr>
            </a:br>
            <a:endParaRPr lang="de-DE" dirty="0"/>
          </a:p>
        </p:txBody>
      </p:sp>
      <p:sp>
        <p:nvSpPr>
          <p:cNvPr id="3" name="Foliennummernplatzhalter 2"/>
          <p:cNvSpPr>
            <a:spLocks noGrp="1"/>
          </p:cNvSpPr>
          <p:nvPr>
            <p:ph type="sldNum" sz="quarter" idx="12"/>
          </p:nvPr>
        </p:nvSpPr>
        <p:spPr/>
        <p:txBody>
          <a:bodyPr/>
          <a:lstStyle/>
          <a:p>
            <a:fld id="{33360F43-3106-4A7A-875F-C20090A98967}" type="slidenum">
              <a:rPr lang="de-DE" smtClean="0"/>
              <a:t>6</a:t>
            </a:fld>
            <a:endParaRPr lang="de-DE"/>
          </a:p>
        </p:txBody>
      </p:sp>
    </p:spTree>
    <p:extLst>
      <p:ext uri="{BB962C8B-B14F-4D97-AF65-F5344CB8AC3E}">
        <p14:creationId xmlns:p14="http://schemas.microsoft.com/office/powerpoint/2010/main" val="2538169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88640"/>
            <a:ext cx="8229600" cy="6453336"/>
          </a:xfrm>
        </p:spPr>
        <p:txBody>
          <a:bodyPr>
            <a:normAutofit fontScale="90000"/>
          </a:bodyPr>
          <a:lstStyle/>
          <a:p>
            <a:pPr algn="l"/>
            <a:r>
              <a:rPr lang="de-DE" sz="3100" dirty="0" smtClean="0">
                <a:solidFill>
                  <a:schemeClr val="accent1">
                    <a:lumMod val="75000"/>
                  </a:schemeClr>
                </a:solidFill>
              </a:rPr>
              <a:t>Ursachen für die Verzögerungen beim Windkraftausbau</a:t>
            </a:r>
            <a:r>
              <a:rPr lang="de-DE" sz="2800" dirty="0" smtClean="0"/>
              <a:t/>
            </a:r>
            <a:br>
              <a:rPr lang="de-DE" sz="2800" dirty="0" smtClean="0"/>
            </a:br>
            <a:r>
              <a:rPr lang="de-DE" sz="2700" dirty="0" smtClean="0"/>
              <a:t>Die Beantwortung der Frage nach den </a:t>
            </a:r>
            <a:r>
              <a:rPr lang="de-DE" sz="2700" b="1" dirty="0" smtClean="0"/>
              <a:t>Ursachen für die bisherigen Verzögerungen </a:t>
            </a:r>
            <a:r>
              <a:rPr lang="de-DE" sz="2700" dirty="0" smtClean="0"/>
              <a:t>beim Windkraftausbau </a:t>
            </a:r>
            <a:r>
              <a:rPr lang="de-DE" sz="2700" b="1" dirty="0" smtClean="0"/>
              <a:t>fällt im Grundsatz eindeutig </a:t>
            </a:r>
            <a:r>
              <a:rPr lang="de-DE" sz="2700" dirty="0" smtClean="0"/>
              <a:t>aus: Die </a:t>
            </a:r>
            <a:r>
              <a:rPr lang="de-DE" sz="2700" b="1" dirty="0" smtClean="0"/>
              <a:t>Genehmigungen</a:t>
            </a:r>
            <a:r>
              <a:rPr lang="de-DE" sz="2700" dirty="0" smtClean="0"/>
              <a:t> für Windkraftanlagen werden</a:t>
            </a:r>
            <a:r>
              <a:rPr lang="de-DE" sz="2700" b="1" dirty="0" smtClean="0"/>
              <a:t> nicht oder nicht so zügig </a:t>
            </a:r>
            <a:r>
              <a:rPr lang="de-DE" sz="2700" dirty="0" smtClean="0"/>
              <a:t>erteilt, </a:t>
            </a:r>
            <a:r>
              <a:rPr lang="de-DE" sz="2700" b="1" dirty="0" smtClean="0"/>
              <a:t>dass die Ausbauziele erreicht</a:t>
            </a:r>
            <a:r>
              <a:rPr lang="de-DE" sz="2700" b="1" dirty="0"/>
              <a:t> </a:t>
            </a:r>
            <a:r>
              <a:rPr lang="de-DE" sz="2700" dirty="0" smtClean="0"/>
              <a:t>werden. </a:t>
            </a:r>
            <a:br>
              <a:rPr lang="de-DE" sz="2700" dirty="0" smtClean="0"/>
            </a:br>
            <a:r>
              <a:rPr lang="de-DE" sz="2700" dirty="0"/>
              <a:t/>
            </a:r>
            <a:br>
              <a:rPr lang="de-DE" sz="2700" dirty="0"/>
            </a:br>
            <a:r>
              <a:rPr lang="de-DE" sz="2700" dirty="0" smtClean="0"/>
              <a:t>Dass hier eine </a:t>
            </a:r>
            <a:r>
              <a:rPr lang="de-DE" sz="2700" b="1" dirty="0" smtClean="0"/>
              <a:t>wesentliche Ursache für das Verfehlen der Ausbauziele</a:t>
            </a:r>
            <a:r>
              <a:rPr lang="de-DE" sz="2700" dirty="0" smtClean="0"/>
              <a:t> liegt, haben vor allem die Jahre 2017/18 gezeigt: Die Ausschreibungen in diesen Jahren waren überdeckt. Die Bereitschaft zu Investitionen unter den Bedingungen eines Ausschreibungssystems war also  in ausreichendem Maße vorhanden. Weil damals </a:t>
            </a:r>
            <a:r>
              <a:rPr lang="de-DE" sz="2700" dirty="0" smtClean="0">
                <a:solidFill>
                  <a:prstClr val="black"/>
                </a:solidFill>
              </a:rPr>
              <a:t>Bürgerenergiegesellschaften ausnahmsweise ohne </a:t>
            </a:r>
            <a:r>
              <a:rPr lang="de-DE" sz="2700" dirty="0">
                <a:solidFill>
                  <a:prstClr val="black"/>
                </a:solidFill>
              </a:rPr>
              <a:t>den Nachweis einer Genehmigung an Ausschreibungen teilnehmen </a:t>
            </a:r>
            <a:r>
              <a:rPr lang="de-DE" sz="2700" dirty="0" smtClean="0">
                <a:solidFill>
                  <a:prstClr val="black"/>
                </a:solidFill>
              </a:rPr>
              <a:t>konnten, wurden die </a:t>
            </a:r>
            <a:r>
              <a:rPr lang="de-DE" sz="2700" dirty="0" err="1" smtClean="0">
                <a:solidFill>
                  <a:prstClr val="black"/>
                </a:solidFill>
              </a:rPr>
              <a:t>bezuschlagten</a:t>
            </a:r>
            <a:r>
              <a:rPr lang="de-DE" sz="2700" dirty="0" smtClean="0">
                <a:solidFill>
                  <a:prstClr val="black"/>
                </a:solidFill>
              </a:rPr>
              <a:t> Projekte allerdings nur realisiert, wenn später eine Genehmigung erteilt wurde.</a:t>
            </a:r>
            <a:r>
              <a:rPr lang="de-DE" sz="2700" dirty="0"/>
              <a:t/>
            </a:r>
            <a:br>
              <a:rPr lang="de-DE" sz="2700" dirty="0"/>
            </a:br>
            <a:endParaRPr lang="de-DE" sz="2700" dirty="0"/>
          </a:p>
        </p:txBody>
      </p:sp>
      <p:sp>
        <p:nvSpPr>
          <p:cNvPr id="3" name="Foliennummernplatzhalter 2"/>
          <p:cNvSpPr>
            <a:spLocks noGrp="1"/>
          </p:cNvSpPr>
          <p:nvPr>
            <p:ph type="sldNum" sz="quarter" idx="12"/>
          </p:nvPr>
        </p:nvSpPr>
        <p:spPr/>
        <p:txBody>
          <a:bodyPr/>
          <a:lstStyle/>
          <a:p>
            <a:fld id="{33360F43-3106-4A7A-875F-C20090A98967}" type="slidenum">
              <a:rPr lang="de-DE" smtClean="0"/>
              <a:t>7</a:t>
            </a:fld>
            <a:endParaRPr lang="de-DE"/>
          </a:p>
        </p:txBody>
      </p:sp>
    </p:spTree>
    <p:extLst>
      <p:ext uri="{BB962C8B-B14F-4D97-AF65-F5344CB8AC3E}">
        <p14:creationId xmlns:p14="http://schemas.microsoft.com/office/powerpoint/2010/main" val="1759771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466730"/>
          </a:xfrm>
        </p:spPr>
        <p:txBody>
          <a:bodyPr>
            <a:noAutofit/>
          </a:bodyPr>
          <a:lstStyle/>
          <a:p>
            <a:pPr algn="l"/>
            <a:r>
              <a:rPr lang="de-DE" sz="2400" dirty="0" smtClean="0">
                <a:solidFill>
                  <a:prstClr val="black"/>
                </a:solidFill>
              </a:rPr>
              <a:t>Bezeichnend ist, dass in den Folgejahren, in denen wieder alle Bieter eine Anlagengenehmigung nachweisen mussten, die </a:t>
            </a:r>
            <a:r>
              <a:rPr lang="de-DE" sz="2400" dirty="0">
                <a:solidFill>
                  <a:prstClr val="black"/>
                </a:solidFill>
              </a:rPr>
              <a:t>Verhältnisse sich umkehren </a:t>
            </a:r>
            <a:r>
              <a:rPr lang="de-DE" sz="2400" dirty="0" smtClean="0">
                <a:solidFill>
                  <a:prstClr val="black"/>
                </a:solidFill>
              </a:rPr>
              <a:t>und die Phase </a:t>
            </a:r>
            <a:r>
              <a:rPr lang="de-DE" sz="2400" dirty="0" err="1" smtClean="0">
                <a:solidFill>
                  <a:prstClr val="black"/>
                </a:solidFill>
              </a:rPr>
              <a:t>unterdeckter</a:t>
            </a:r>
            <a:r>
              <a:rPr lang="de-DE" sz="2400" dirty="0" smtClean="0">
                <a:solidFill>
                  <a:prstClr val="black"/>
                </a:solidFill>
              </a:rPr>
              <a:t> Ausschreibungen beginnt. </a:t>
            </a:r>
            <a:br>
              <a:rPr lang="de-DE" sz="2400" dirty="0" smtClean="0">
                <a:solidFill>
                  <a:prstClr val="black"/>
                </a:solidFill>
              </a:rPr>
            </a:br>
            <a:r>
              <a:rPr lang="de-DE" sz="2400" dirty="0" smtClean="0">
                <a:solidFill>
                  <a:prstClr val="black"/>
                </a:solidFill>
              </a:rPr>
              <a:t/>
            </a:r>
            <a:br>
              <a:rPr lang="de-DE" sz="2400" dirty="0" smtClean="0">
                <a:solidFill>
                  <a:prstClr val="black"/>
                </a:solidFill>
              </a:rPr>
            </a:br>
            <a:r>
              <a:rPr lang="de-DE" sz="2400" dirty="0" smtClean="0">
                <a:solidFill>
                  <a:prstClr val="black"/>
                </a:solidFill>
              </a:rPr>
              <a:t>Der </a:t>
            </a:r>
            <a:r>
              <a:rPr lang="de-DE" sz="2400" dirty="0" smtClean="0">
                <a:solidFill>
                  <a:prstClr val="black"/>
                </a:solidFill>
              </a:rPr>
              <a:t>grundsätzliche Befund, dass es zur Beschleunigung des Anlagenzubaus einer Fortentwicklung des Zulassungssystems für Windkraftanlagen bedarf, beantwortet noch nicht die Frage, </a:t>
            </a:r>
            <a:r>
              <a:rPr lang="de-DE" sz="2400" b="1" dirty="0" smtClean="0">
                <a:solidFill>
                  <a:prstClr val="black"/>
                </a:solidFill>
              </a:rPr>
              <a:t>welche Elemente des bestehenden Systems hauptsächlich für die Verzögerungen verantwortlich sind</a:t>
            </a:r>
            <a:r>
              <a:rPr lang="de-DE" sz="2400" dirty="0" smtClean="0">
                <a:solidFill>
                  <a:prstClr val="black"/>
                </a:solidFill>
              </a:rPr>
              <a:t>. Bei </a:t>
            </a:r>
            <a:r>
              <a:rPr lang="de-DE" sz="2400" dirty="0">
                <a:solidFill>
                  <a:prstClr val="black"/>
                </a:solidFill>
              </a:rPr>
              <a:t>näherer Analyse kommt m</a:t>
            </a:r>
            <a:r>
              <a:rPr lang="de-DE" sz="2400" dirty="0" smtClean="0">
                <a:solidFill>
                  <a:prstClr val="black"/>
                </a:solidFill>
              </a:rPr>
              <a:t>an sehr schnell darauf, dass die </a:t>
            </a:r>
            <a:r>
              <a:rPr lang="de-DE" sz="2400" b="1" dirty="0" smtClean="0">
                <a:solidFill>
                  <a:prstClr val="black"/>
                </a:solidFill>
              </a:rPr>
              <a:t>planerischen Ausweisungen für Windkraftanlagen auf regionaler und örtlicher Ebene zur Erreichung der Ausbauziele offensichtlich nicht ausreichen</a:t>
            </a:r>
            <a:r>
              <a:rPr lang="de-DE" sz="2400" dirty="0" smtClean="0">
                <a:solidFill>
                  <a:prstClr val="black"/>
                </a:solidFill>
              </a:rPr>
              <a:t>. </a:t>
            </a:r>
            <a:br>
              <a:rPr lang="de-DE" sz="2400" dirty="0" smtClean="0">
                <a:solidFill>
                  <a:prstClr val="black"/>
                </a:solidFill>
              </a:rPr>
            </a:br>
            <a:r>
              <a:rPr lang="de-DE" sz="2400" dirty="0" smtClean="0">
                <a:solidFill>
                  <a:prstClr val="black"/>
                </a:solidFill>
              </a:rPr>
              <a:t/>
            </a:r>
            <a:br>
              <a:rPr lang="de-DE" sz="2400" dirty="0" smtClean="0">
                <a:solidFill>
                  <a:prstClr val="black"/>
                </a:solidFill>
              </a:rPr>
            </a:br>
            <a:endParaRPr lang="de-DE" sz="2400" dirty="0"/>
          </a:p>
        </p:txBody>
      </p:sp>
      <p:sp>
        <p:nvSpPr>
          <p:cNvPr id="3" name="Foliennummernplatzhalter 2"/>
          <p:cNvSpPr>
            <a:spLocks noGrp="1"/>
          </p:cNvSpPr>
          <p:nvPr>
            <p:ph type="sldNum" sz="quarter" idx="12"/>
          </p:nvPr>
        </p:nvSpPr>
        <p:spPr/>
        <p:txBody>
          <a:bodyPr/>
          <a:lstStyle/>
          <a:p>
            <a:fld id="{33360F43-3106-4A7A-875F-C20090A98967}" type="slidenum">
              <a:rPr lang="de-DE" smtClean="0"/>
              <a:t>8</a:t>
            </a:fld>
            <a:endParaRPr lang="de-DE" dirty="0"/>
          </a:p>
        </p:txBody>
      </p:sp>
    </p:spTree>
    <p:extLst>
      <p:ext uri="{BB962C8B-B14F-4D97-AF65-F5344CB8AC3E}">
        <p14:creationId xmlns:p14="http://schemas.microsoft.com/office/powerpoint/2010/main" val="3882679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178698"/>
          </a:xfrm>
        </p:spPr>
        <p:txBody>
          <a:bodyPr>
            <a:normAutofit fontScale="90000"/>
          </a:bodyPr>
          <a:lstStyle/>
          <a:p>
            <a:pPr algn="l"/>
            <a:r>
              <a:rPr lang="de-DE" sz="4000" dirty="0" smtClean="0">
                <a:solidFill>
                  <a:srgbClr val="4F81BD"/>
                </a:solidFill>
              </a:rPr>
              <a:t>Planvorbehalt</a:t>
            </a:r>
            <a:r>
              <a:rPr lang="de-DE" sz="2800" dirty="0" smtClean="0">
                <a:solidFill>
                  <a:srgbClr val="4F81BD"/>
                </a:solidFill>
              </a:rPr>
              <a:t/>
            </a:r>
            <a:br>
              <a:rPr lang="de-DE" sz="2800" dirty="0" smtClean="0">
                <a:solidFill>
                  <a:srgbClr val="4F81BD"/>
                </a:solidFill>
              </a:rPr>
            </a:br>
            <a:r>
              <a:rPr lang="de-DE" sz="2700" dirty="0" smtClean="0"/>
              <a:t>Es </a:t>
            </a:r>
            <a:r>
              <a:rPr lang="de-DE" sz="2700" dirty="0">
                <a:solidFill>
                  <a:prstClr val="black"/>
                </a:solidFill>
              </a:rPr>
              <a:t>geht also um den </a:t>
            </a:r>
            <a:r>
              <a:rPr lang="de-DE" sz="2700" b="1" dirty="0">
                <a:solidFill>
                  <a:prstClr val="black"/>
                </a:solidFill>
              </a:rPr>
              <a:t>Planvorbehalt</a:t>
            </a:r>
            <a:r>
              <a:rPr lang="de-DE" sz="2700" dirty="0">
                <a:solidFill>
                  <a:prstClr val="black"/>
                </a:solidFill>
              </a:rPr>
              <a:t>:  </a:t>
            </a:r>
            <a:r>
              <a:rPr lang="de-DE" sz="2700" b="1" dirty="0">
                <a:solidFill>
                  <a:prstClr val="black"/>
                </a:solidFill>
              </a:rPr>
              <a:t>Windkraftanlagen</a:t>
            </a:r>
            <a:r>
              <a:rPr lang="de-DE" sz="2700" dirty="0">
                <a:solidFill>
                  <a:prstClr val="black"/>
                </a:solidFill>
              </a:rPr>
              <a:t> können praktisch </a:t>
            </a:r>
            <a:r>
              <a:rPr lang="de-DE" sz="2700" b="1" dirty="0">
                <a:solidFill>
                  <a:prstClr val="black"/>
                </a:solidFill>
              </a:rPr>
              <a:t>nur in Bereichen errichtet werden</a:t>
            </a:r>
            <a:r>
              <a:rPr lang="de-DE" sz="2700" dirty="0">
                <a:solidFill>
                  <a:prstClr val="black"/>
                </a:solidFill>
              </a:rPr>
              <a:t>, die </a:t>
            </a:r>
            <a:r>
              <a:rPr lang="de-DE" sz="2700" dirty="0" smtClean="0">
                <a:solidFill>
                  <a:prstClr val="black"/>
                </a:solidFill>
              </a:rPr>
              <a:t>in einer regionalen oder örtlichen Planung als </a:t>
            </a:r>
            <a:r>
              <a:rPr lang="de-DE" sz="2700" b="1" dirty="0" smtClean="0"/>
              <a:t>Vorrangzone</a:t>
            </a:r>
            <a:r>
              <a:rPr lang="de-DE" sz="2700" dirty="0" smtClean="0"/>
              <a:t> ausgewiesen sind. Der Planvorbehalt hat also eine </a:t>
            </a:r>
            <a:r>
              <a:rPr lang="de-DE" sz="2700" b="1" dirty="0" smtClean="0"/>
              <a:t>doppelte Funktion </a:t>
            </a:r>
            <a:r>
              <a:rPr lang="de-DE" sz="2700" dirty="0" smtClean="0"/>
              <a:t>– er </a:t>
            </a:r>
            <a:r>
              <a:rPr lang="de-DE" sz="2700" b="1" dirty="0" smtClean="0"/>
              <a:t>sichert Standorte </a:t>
            </a:r>
            <a:r>
              <a:rPr lang="de-DE" sz="2700" dirty="0" smtClean="0"/>
              <a:t>in der Vorrangzone und </a:t>
            </a:r>
            <a:r>
              <a:rPr lang="de-DE" sz="2700" b="1" dirty="0" smtClean="0"/>
              <a:t>schließt sie im übrigen Plangebiet aus</a:t>
            </a:r>
            <a:r>
              <a:rPr lang="de-DE" sz="2700" dirty="0" smtClean="0"/>
              <a:t>. Die bisherige Diskussion über die Hemmnisse beim Windkraftausbau gilt vor allem der Frage, ob in der Planungspraxis die positive und die negative Standortzuweisungsfunktion  in einem angemessenen Verhältnis stehen; die Rechtsprechung liegt mit der Forderung, dass die Planung einen </a:t>
            </a:r>
            <a:r>
              <a:rPr lang="de-DE" sz="2700" b="1" dirty="0" smtClean="0"/>
              <a:t>substantiellen Beitrag zum Windkraftausbau </a:t>
            </a:r>
            <a:r>
              <a:rPr lang="de-DE" sz="2700" dirty="0" smtClean="0"/>
              <a:t>leisten müsse, auf derselben Linie. Die Bemühungen, diese planerischen Anforderungen zu konkretisieren, haben aber im Ergebnis keinen Ausbau ermöglicht, der auch nur annähernd den Ausbauzielen entspricht.</a:t>
            </a:r>
            <a:endParaRPr lang="de-DE" sz="2700" dirty="0"/>
          </a:p>
        </p:txBody>
      </p:sp>
      <p:sp>
        <p:nvSpPr>
          <p:cNvPr id="3" name="Foliennummernplatzhalter 2"/>
          <p:cNvSpPr>
            <a:spLocks noGrp="1"/>
          </p:cNvSpPr>
          <p:nvPr>
            <p:ph type="sldNum" sz="quarter" idx="12"/>
          </p:nvPr>
        </p:nvSpPr>
        <p:spPr/>
        <p:txBody>
          <a:bodyPr/>
          <a:lstStyle/>
          <a:p>
            <a:fld id="{33360F43-3106-4A7A-875F-C20090A98967}" type="slidenum">
              <a:rPr lang="de-DE" smtClean="0"/>
              <a:t>9</a:t>
            </a:fld>
            <a:endParaRPr lang="de-DE"/>
          </a:p>
        </p:txBody>
      </p:sp>
    </p:spTree>
    <p:extLst>
      <p:ext uri="{BB962C8B-B14F-4D97-AF65-F5344CB8AC3E}">
        <p14:creationId xmlns:p14="http://schemas.microsoft.com/office/powerpoint/2010/main" val="246726989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Words>
  <Application>Microsoft Office PowerPoint</Application>
  <PresentationFormat>Bildschirmpräsentation (4:3)</PresentationFormat>
  <Paragraphs>59</Paragraphs>
  <Slides>27</Slides>
  <Notes>0</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Larissa</vt:lpstr>
      <vt:lpstr>Energieanlagen im Konflikt  um den Raum</vt:lpstr>
      <vt:lpstr>Raumbeanspruchung durch die Energiewende Die Energiewende erfordert raumbeanspruchende Anlagen sowohl zur Stromerzeugung aus erneuerbaren Energien als auch für den Transport des erzeugten Stroms. In beiden Sektoren ist der Zu- oder Ausbau schon hinter den bisherigen  Ausbauzielen zurückgeblieben; dieser Rückstand muss aufgeholt und zusätzlich die erhebliche Steigerung der Ausbauziele bewältigt werden.   Die Planungssysteme für die beiden  Sektoren sind unter-schiedlich, weil der Anlagenzubau bei der Windkraft  seit jeher durch regionale und örtliche Gesamtplanung gesteu-ert wird, während für den Stromnetzausbau auf diese Instrumente traditionell verzichtet wird und seit 2011 für die Übertragungsnetzebene ein geschlossenes fachplanerisches Modell entwickelt worden ist. </vt:lpstr>
      <vt:lpstr> Zubau von Windkraftanlagen an Land Die wohl größte Herausforderung für die Zielerreichung beim Ausbau der erneuerbaren Energien bleibt der Anlagenzubau bei der Windkraft an Land – aus mehreren Gründen:  Erstens ist der Zubau seit etwa 2017 schon hinter den damali-gen Zielen erheblich zurückgeblieben; 2017/18 wurden jeweils nur Anlagen mit einer Leistung von insgesamt weniger als 1500 MW genehmigt. Auch im Zeitraum zwischen 2018 und 2020 stieg der Zubau zwar an (2020: 2900 MW), blieb aber immer noch deutlich hinter den in den EEG-Ausbaupfaden vorgesehenen Zahlen zurück. Die an diesen Zahlen orientierten EEG-Ausschrei-bungen  waren dementsprechend regelmäßig unterdeckt. Zum 1.9.2021 war eine Ausschreibung (1500 MW) erstmals seit langem deutlich überdeckt. Ob sich damit eine Trendwende andeutet, kann noch nicht verlässlich beurteilt werden. </vt:lpstr>
      <vt:lpstr>        Zweitens geht es nicht nur darum, den Rückstand gegenüber den bisherigen Ausbauzielen aufzuholen. Zentrales Ziel ist vielmehr die Beschleunigung des Energiewendeprozesses insgesamt mit einem neuen Zwischenziel von 80% Anteil erneuerbarer Energien an der Stromerzeugung bis 2030  und einer „nahezu treibhausgasneutralen“ Stromerzeugung bereits im Jahr 2035.  Drittens hat die neue Bundesregierung die Annahmen für die Entwicklung des Strombedarfs angepasst, um den aus der zunehmenden Sektorenkopplung resultierenden Mehrbedarf bei den Ausbauzielen zu berücksichtigen. Das heißt, dass der angestrebte Anteil der Stromerzeugung aus erneuerbaren Energien auf eine größere Gesamtmenge – 680 bis 750 TWh statt 560 TWh (2021) – bezogen werden muss.        </vt:lpstr>
      <vt:lpstr>  Die Auswirkungen des neuen Ausbauziels werden bei einem Vergleich der jährlichen Ausbauerfordernisse anschaulich: Der Ausbaupfad im geltenden EEG sieht etwa für die Jahre 2023/24 insgesamt einen Zubau von Onshore-Anlagen mit einer Leistung von 5000 MW vor. In Zukunft sollen die EEG-Ausschreibungen, mit denen die jährlichen Zubauziele umgesetzt werden, allein in 2023 ein Volumen von 8840 MW, für 2024 9000 MW und ab 2025 jährlich 10.000 MW bis 2030 haben.   Diese Ausbauzahlen für die Windkraft an Land sind sehr ehrgeizig und betreffen zudem den zentralen Sektor beim Umbau der Erzeugungsstrukturen.    </vt:lpstr>
      <vt:lpstr>     Auch die künftigen Ausbauzahlen für Solaranlagen werden zwar stark erhöht und kommen bei der zu installierenden Leistung zumindest in die Größenordnung der Zahlen für die Windkraft. Das Gewicht dieser Zahlen im Strommix aus erneuerbaren Energien wird aber für die Photovoltaik durch die wesentlich geringere Zahl der Jahresbenutzungsstunden stark relativiert.  Im Vergleich mit den Ausbauzielen für den Offshore-Bereich, die – bei einer höheren Zahl an Jahresbenutzungsstunden – eine zu installierende Leistung etwas unter dem Niveau des Onshore-Bereichs vorsehen, kommt es zu Verschiebungen, ohne dass die zentrale Rolle der Windkraftnutzung an Land für das Erreichen des Gesamtausbauziels in Frage steht.  Es besteht daher ein besonders hohes Interesse daran, ein Verfehlen der Ausbauziele für die Windkraftnutzung an Land zu vermeiden.    </vt:lpstr>
      <vt:lpstr>Ursachen für die Verzögerungen beim Windkraftausbau Die Beantwortung der Frage nach den Ursachen für die bisherigen Verzögerungen beim Windkraftausbau fällt im Grundsatz eindeutig aus: Die Genehmigungen für Windkraftanlagen werden nicht oder nicht so zügig erteilt, dass die Ausbauziele erreicht werden.   Dass hier eine wesentliche Ursache für das Verfehlen der Ausbauziele liegt, haben vor allem die Jahre 2017/18 gezeigt: Die Ausschreibungen in diesen Jahren waren überdeckt. Die Bereitschaft zu Investitionen unter den Bedingungen eines Ausschreibungssystems war also  in ausreichendem Maße vorhanden. Weil damals Bürgerenergiegesellschaften ausnahmsweise ohne den Nachweis einer Genehmigung an Ausschreibungen teilnehmen konnten, wurden die bezuschlagten Projekte allerdings nur realisiert, wenn später eine Genehmigung erteilt wurde. </vt:lpstr>
      <vt:lpstr>Bezeichnend ist, dass in den Folgejahren, in denen wieder alle Bieter eine Anlagengenehmigung nachweisen mussten, die Verhältnisse sich umkehren und die Phase unterdeckter Ausschreibungen beginnt.   Der grundsätzliche Befund, dass es zur Beschleunigung des Anlagenzubaus einer Fortentwicklung des Zulassungssystems für Windkraftanlagen bedarf, beantwortet noch nicht die Frage, welche Elemente des bestehenden Systems hauptsächlich für die Verzögerungen verantwortlich sind. Bei näherer Analyse kommt man sehr schnell darauf, dass die planerischen Ausweisungen für Windkraftanlagen auf regionaler und örtlicher Ebene zur Erreichung der Ausbauziele offensichtlich nicht ausreichen.   </vt:lpstr>
      <vt:lpstr>Planvorbehalt Es geht also um den Planvorbehalt:  Windkraftanlagen können praktisch nur in Bereichen errichtet werden, die in einer regionalen oder örtlichen Planung als Vorrangzone ausgewiesen sind. Der Planvorbehalt hat also eine doppelte Funktion – er sichert Standorte in der Vorrangzone und schließt sie im übrigen Plangebiet aus. Die bisherige Diskussion über die Hemmnisse beim Windkraftausbau gilt vor allem der Frage, ob in der Planungspraxis die positive und die negative Standortzuweisungsfunktion  in einem angemessenen Verhältnis stehen; die Rechtsprechung liegt mit der Forderung, dass die Planung einen substantiellen Beitrag zum Windkraftausbau leisten müsse, auf derselben Linie. Die Bemühungen, diese planerischen Anforderungen zu konkretisieren, haben aber im Ergebnis keinen Ausbau ermöglicht, der auch nur annähernd den Ausbauzielen entspricht.</vt:lpstr>
      <vt:lpstr>Verzicht auf den Planvorbehalt? Hieraus wird gelegentlich die Forderung nach einem Verzicht auf den Planvorbehalt abgeleitet.  Damit würden zwar die aus der Ausschlusswirkung resultierenden Restriktionen, aber auch die Standortsicherung  durch die Ausweisung einer Vorrangzone entfallen. Hinzu kommt, dass die Erfordernisse planerischer Koordinierung, die zur richterrechtlichen  Entwicklung und späteren  gesetzlichen Ausgestaltung eines Planvorbehalts geführt haben, durch ein einfaches Genehmigungsverfahren bewältigt werden müssten. Dass hierdurch ein beschleunigter Anlagenzubau ermöglicht wird, erscheint sehr zweifelhaft.  Vorzugswürdig erscheint daher eine verbesserte planerische Steuerung, für die eine neue Fachplanung oder eine Fortentwicklung des bestehenden gesamtplanerischen Modells in Betracht kommen. </vt:lpstr>
      <vt:lpstr>Weichenstellungen durch die Koalitionsvereinbarung Die Koalitionsvereinbarung spricht eine Verbesserung der Instrumente des Windkraftausbaus als zentrales Thema an und kündigt zwei Vorhaben an: Zum einen sollen 2% der Landesfläche für die Windkraft an Land ausgewiesen werden. Zum anderen soll die Ausgestaltung dieses Flächenziels im Baugesetzbuch erfolgen.   Ein Verzicht auf planerische Steuerung des Anlagenzubaus wäre mit der Vorgabe eines konkreten bundesweiten Flächenziels für die Windkraftnutzung schon im Ansatz nicht vereinbar.   Die Ankündigung, dass das Flächenziel im Baugesetzbuch umgesetzt werden soll, bedeutet zugleich, dass das Modell einer Fachplanung für den Windkraftausbau nicht aufgegriffen wird.  </vt:lpstr>
      <vt:lpstr> Warum keine Fachplanung für den Windkraftausbau? Eine Fachplanung für den Windkraftausbau wird von ihren Befürwortern als „Gegenstück“ zur Netzentwicklungplanung verstanden. Dabei werden grundsätzliche Unterschiede zwischen den Rahmenbedingungen für eine Planung auf der Netz- und auf der Erzeugungsseite nicht berücksichtigt.   Die Netzentwicklungsplanung ist als regulatorische Aufgabe ausgestaltet. Kennzeichnend sind eine kleine Zahl von Akteuren auf der Unternehmensseite, die eindeutige Zuordnung der Trägerschaft von projekt- (noch nicht trassen-) scharfen Vorhaben, deren Durchsetzung erff. hoheitlich durchgesetzt werden kann und die durch regulierte Netzentgelte finanziert werden. Das ist ein der Monopolstruktur des Netzbereichs entsprechendes Planungsmodell.  </vt:lpstr>
      <vt:lpstr>  Die Standortausweisungen für Windkraftanlagen sind hingegen Angebotsplanung. Das entspricht der wettbewerblichen Struktur  des Erzeugungsbereichs, vor allem der Zuordnung von Erzeugungsmengen  zu einem bestimmten Anlagenbetreiber in einem wettbewerbsorientierten Verfahren (Ausschreibungen), das dem Planungs- und Genehmigungsverfahren erst nachfolgt.  Der Gesetzgeber will diese Akteursvielfalt ausdrücklich stärken (§ 2 Abs. 3 Satz 2 EEG 2021).   Eine Übertragung der für den Netzbereich geltenden Planungsstrukturen müsste daher die Frage aufwerfen, ob der Aufgabencharakter der Stromerzeugung aus erneuerbaren Energien verändert werdend soll. Im Ergebnis entspricht die Umsetzung des Flächenziels durch ein als Angebotsplanung ausgestaltetes gesamtplanerisches Modell eher der wettbewerblichen Struktur des Erzeugungsbereichs.    </vt:lpstr>
      <vt:lpstr>  Planerische Ansätze zur Erreichung des Flächenziels Ein geschlossenes Regelungskonzept zur Erreichung bundesweiter Ausbauziele liegt mit dem Modell  „bedingter Konzentrationszonen“ vor (M. Kment). Danach kann ein örtlicher oder regionaler Planungsträger das Instrument des Planvorbehalts nur nutzen, wenn das Erreichen eines Zielwerts für die Ausweisung von Gebieten für die Windkraftnutzung in der Gemeinde oder Region nachgewiesen wird. Der Zielwert soll sich aus einer bundesgesetzlichen Bedarfsfestlegung ergeben, wobei ein bundesweites Flächenziel unter Ausschöpfung der Typisierungsmöglichkeiten des Gesetzgebers auf bestimmte Gemeindekategorien heruntergebrochen wird. Der Zielwert ist also gemeindescharf ermittelbar, beruht aber nicht auf individueller Prüfung, sondern einer typisierenden Zuordnung zu einer bestimmten Gemeindekategorie durch den Gesetzgeber.    </vt:lpstr>
      <vt:lpstr>    Vor- und Nachteile des Modells liegen auf der Hand: Leicht umsetzbar ist das Modell, wenn der entscheidende Vereinfachungsansatz – die Typisierungsbefugnis des Gesetzgebers so zu nutzen, dass ohne weitere Umsetzungsschritte bundesgesetzliche Zielwerte für alle Gemeinden ermittelbar sind – auf eher schematische Kategorien zurückgreift. Kategorien, die Bewertungen erfordern (z.B. gestufte Berücksichtigung von Potentialflächen), würden die Vorteile wohl deutlich in Frage stellen.  Schon weil nicht klar ist, ob im Rahmen typisierter Zielwerte auch Länderquoten vorgesehen sind, dürfte In der weiteren Diskussion mit Vorschlägen zu rechnen sein, ein bundesrechtlich vorgegebenes Flächenziel auf die Länder und ggf. über die regionale Planungsebene auf die Ortsebene herunter zu brechen.     </vt:lpstr>
      <vt:lpstr> Notwendige Elemente eines solchen Ansatzes müssten wohl die bundesrechtliche Festlegung der Länderanteile und die Regelung von Planungspflichten für Planungsträger sein, die Ausweisungverpflichtungen nicht nachkommen.  Zwischenfazit Von vornherein konsensfähige Vorschläge zur Zielerreichung beim Windkraftausbau liegen zwar noch nicht vor – aber durchaus Modelle, die für die einsetzende Diskussion eine gute Grundlage bilden und – das ist am wichtigsten – Zeit sparen können.     </vt:lpstr>
      <vt:lpstr>      Anforderungen an das künftige Planungsverfahren für Energieinfrastrukturen Die Anforderungen an das künftige Planungssystem für Energieinfrastrukturen ergeben sich in erster Linie aus dem Ziel, den Netzausbau zu beschleunigen. Als Zieljahr für den Netzausbau war zunächst 2022 in Aussicht genommen (Stilllegung der letzten Kernkraftwerke in Deutschland). Inzwischen bewegen sich die von den Unternehmen prognostizierten Fertigstellungstermine um die Mitte des Jahrzehnts. Der Druck, die Realisierung des Netzausbaus zu beschleunigen, erhöht sich durch die starke Anhebung des Zubaubedarfs für die Anlagen zur Erzeugung aus erneuerbaren Energien. Er ergibt sich zum einen aus den höheren Ausbauzielen, zum anderen aus dem erhöhten Strombedarf, der dadurch verursacht wird, dass in bestimmten Sektoren die bisherigen Einsatzenergien durch Strom ersetzt werden sollen.      </vt:lpstr>
      <vt:lpstr>    Koordinierung der Bedarfsplanungen Die erheblichen Auswirkungen der Sektorenkopplung zeigen, dass der Austauschbarkeit von Einsatzenergien durch eine Koordinierung der Bedarfsplanungen für die einzelnen Energiesparten Rechnung getragen werden muss.   Die im politischen Raum diskutierte Forderung nach Zusammenfassung der Netzentwicklungspläne Strom, Gas und Wasserstoff berücksichtigt nicht, dass der Ausbaubedarf bei Strom und Gas unterschiedlich ermittelt wird und ein künftiges Wasserstoff durch die Besonderheit gekennzeichnet ist, dass es in wesentlichen Teilen aus umgewidmeten Gasleitungen bestehen wird. Eine formale Zusammenfassung zu einer integrierten Energieinfrastrukturplanung würde daher erheblichen Aufwand, vor allem zeitlich, erfordern.    </vt:lpstr>
      <vt:lpstr>    Systementwicklungsplan Deutlich reduziert wäre der Koordinierungsaufwand im Modell des Systementwicklungsplans, der im Wesentlichen die Gesamttransportbedarfe für Strom (Arbeit und Leistung), Gas und Wasserstoff mit Bindungswirkung für die spartenbezogenen Bedarfsplanungen feststellen soll. Dort würde auch entschieden, wie die Gesamttransportbedarfe gedeckt werden sollen.   Natürlich wären alle Ansätze zu einer Koordinierung der Bedarfsplanungen mit zusätzlichem Zeitaufwand für den Planungsprozess insgesamt verbunden. Gleichwohl ist das Erfordernis einer inhaltlichen Koordinierung der Infrastruktur-planungen  für die einzelnen Sparten grundsätzlich wohl unabweisbar. Der Koordinierungsaufwand sollte aber so niedrig wie möglich gehalten werden, weil  er im Planungsprozess an anderer Stelle kompensiert werden müsste.    </vt:lpstr>
      <vt:lpstr>   Beschleunigung der Zulassungsverfahren für Leitungen Dieser Beschleunigungsdruck – der erst im letzten Jahr erweiterte Vorhabenkatalog des Bundesbedarfsplangesetzes  soll mit dem Osterpaket um  weitere  19 Vorhaben ergänzt werden – erfordert Ansätze, die tiefer eingreifen als die bisherigen Vereinfachungen im Netzausbaubeschleunigungsgesetz.   Nicht ganz überraschend sieht die Novelle Potential für durchgreifende Beschleunigungsregelungen vor allem beim zweistufigen Planungssystem des NABEG. Schon frühere Novellen hatten die Möglichkeit zum Verzicht auf die Bundesfachplanung für Sachverhalte eröffnet, bei denen die Bundesfachplanung kaum Abschichtungswirkungen im Verhältnis zur Planfeststellung entfalten konnte. Diese Ansätze sollen fortentwickelt werden durch die Einführung von „Präferenzräumen“.    </vt:lpstr>
      <vt:lpstr>Präferenzräume Präferenzräume werden bereits im Rahmen der Bedarfsplanung für künftige neue Gleichstromübertragungs- und Anbindungs-leitungen, für die eine Bündelung mit vorhandenen Leitungen nicht in Betracht kommt, auf der Basis vorhandener Geodaten ermittelt und dem Umweltbericht zugrunde gelegt, der die voraussichtlichen erheblichen Umweltauswirkungen ermittelt, beschrieben und bewertet.  Es geht also nicht um einen Trassenkorridor,  sondern um einen Gebietsstreifen von in der Regel 5 bis 10 km Breite,  der für de Trassenfindung im Rahmen der Planfeststellung besonders geeignete Räume ausweist, wobei aber auch  Bereiche mit erhöhtem Konfliktpotential ausgenommen sein können.   </vt:lpstr>
      <vt:lpstr> Der Zweck des Präferenzraums und der Bundesfachplanung ist demnach ähnlich, nämlich zur Entlastung der Trassenentscheidung im Rahmen des Planfeststellungsverfahrens vorab  geeignete Räume zu ermitteln. Daher ist es konsequent – und ein wesentliches Beschleunigungselement -, dass bei Vorhaben, für die ein Präferenzraum entwickelt wurde, die Bundesfachplanung entfällt.   Voraussetzungen  und Rechtswirkungen beider Institute weisen gleichwohl deutliche Unterschiede auf:  Einerseits sind die Voraussetzungen für die Ermittlung eines Präferenzraums erleichtert, weil nur auf vorhandene Geodaten zurückgegriffen wird. Hieraus ergibt sich – neben dem Wegfall der Bundesfachplanung – ein zweites wesentliches Beschleuni-gungselement.  </vt:lpstr>
      <vt:lpstr> Andererseits sind die Rechtswirkungen des Präferenzraums im Vergleich mit der Bundesfachplanung deutlich schwächer: Es gibt keine Bindungswirkung wie bei der Bundesfachplanung (§ 15 Abs. 1 NABEG), sondern nur die Vorgabe, dass bei der Planfeststellung die Trasse die in Frage kommenden Alternativen „auf der Grundlage des Präferenzraums“ zu ermitteln sind, sofern nicht zwingende sachliche oder rechtliche Gründe entgegenstehen (§ 18 Abs. 3c NABEG –neu–).  Welches Beschleunigungspotential der Vorschlag von Referenzräumen hat, kann noch nicht sicher beurteilt werden.  Es geht hierbei vor allem um die Belastbarkeit der Rechtswirkungen.  Dass Konflikte mit Zielen der Raumordnung eine  räumliche Alternativenprüfung außerhalb des Präferenzraums rechtfertigen können, wird im Entwurf ausdrücklich angesprochen. </vt:lpstr>
      <vt:lpstr>  Könnten „zwingende sachliche oder rechtliche Gründe“ auch sonst vorliegen, wenn im Laufe des Planfeststellungsverfahrens  Gesichtspunkte eingeführt werden, die eine nur auf Bestands-daten beruhende Bewertung in Frage stellen, wären, wie von der Unternehmensseite befürchtet, Doppelprüfungen  wohl kaum zu vermeiden.  Legalplanung Die Koalitionsvereinbarung kündigt für „große und besonders bedeutsame Infrastrukturmaßnahmen“ eine Zulassung im Wege der Legalplanung an. Zur „zulässigen und unionsrechtskonfor-men“  Ausgestaltung  wird angekündigt, dass durch den Zugang zum Bundesverwaltungsgericht  der Rechtsschutz und die Effektivität des Umweltrechts sichergestellt werden soll. Die Entwürfe des Osterpakets enthalten bisher keine Regelungen zur Einführung der Legalplanung für den Stromnetzausbau.   </vt:lpstr>
      <vt:lpstr> Die Zweifel, ob die Einführung der Legalplanung den Stromnetzausbau durchgreifend beschleunigen könnte, verstärken sich damit eher.  Das Maßnahmengesetzvor-bereitungsgesetz sieht ein „vorbereitendes Verfahren“ bei der Planfeststellungsbehörde vor, dessen Ablauf dem eines Planfeststellungsverfahrens (mit Öffentlichkeits-beteiligung) entspricht. Zudem hat die Behörde dem Gesetzgeber einen „Abschlussbericht“ vorzulegen, dessen Inhalt ausdrücklich den Anforderungen an einen Planfeststellungsbeschluss entsprechen muss (§ 8 Abs. 3 Satz 1 MgvG).   Hinzu kommt, dass die Koalitionsvereinbarung die Einführung einer Legalplanung gerade für solche Vorhaben des Energie-bereichs in Betracht zieht, die sich fast vollständig im Stadium der Planfeststellung befinden und schon deshalb für einen Systemwechsel im Zulassungsverfahren kaum anbieten. </vt:lpstr>
      <vt:lpstr>Der Verfahrensablauf bis zur Entscheidung des Gesetz-gebers eröffnet danach im Vergleich mit dem Planfeststellungsverfahren kaum Beschleunigungsmöglichkeiten. Der Erwartung, der Rechtsschutz bei der Legalplanung erschöpfe sich in der verfassungsgerichtlichen Kontrolle des Maßnahmengesetzes, erteilt die Koalitionsvereinbarung mit dem Hinweis auf verwaltungsgerichtlichen Rechtsschutz auch bei Maßnahmen-gesetzen eine klare Absage.   Auch wenn der Umfang der verwaltungsgerichtlichen Kontrolle nicht weiter präzisiert wird, ist klar, dass eine solche Ausgestal-tung das Beschleunigungspotential von Maßnahmengesetzen noch weiter begrenzt.  </vt:lpstr>
      <vt:lpstr> Fazit Die Koalitionsvereinbarung erkennt, dass Stand sowohl des Windkraftausbaus als auch des Stromnetzausbaus Beschleuni-gungsansätze  erfordert, die durchgreifender sind als die bisheri-gen Veeinfachungsregelungen.   Die in der Öffentlichkeit diskutierten und die mit dem Osterpaket vorliegenden Entwürfe erfüllen, auch wenn sie noch nicht voll ausgereift sein mögen, diese Erwartung deutlich besser als frühere Vereinfachungsansätze.  Entscheidend ist, dass Konzepte vorliegen, die den politischen Willen zu durchgreifender Vereinfachung  des Zulassungssystems ernst nehmen. Schon deshalb schaffen sie bessere Voraussetzun-gen für Beschleunigungsregelungen, die den Windkraft- und Stromnetzausbau voranbringen.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Energieanlagen im Konflikt  um den Raum</dc:title>
  <dc:creator>Peter</dc:creator>
  <cp:lastModifiedBy>Peter</cp:lastModifiedBy>
  <cp:revision>122</cp:revision>
  <dcterms:created xsi:type="dcterms:W3CDTF">2022-03-27T14:31:18Z</dcterms:created>
  <dcterms:modified xsi:type="dcterms:W3CDTF">2022-04-03T13:13:28Z</dcterms:modified>
</cp:coreProperties>
</file>