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96"/>
    <a:srgbClr val="3366CE"/>
    <a:srgbClr val="366FFF"/>
    <a:srgbClr val="008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9833" autoAdjust="0"/>
  </p:normalViewPr>
  <p:slideViewPr>
    <p:cSldViewPr snapToGrid="0" snapToObjects="1">
      <p:cViewPr>
        <p:scale>
          <a:sx n="150" d="100"/>
          <a:sy n="150" d="100"/>
        </p:scale>
        <p:origin x="-4544" y="-1440"/>
      </p:cViewPr>
      <p:guideLst>
        <p:guide orient="horz" pos="98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059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002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217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076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605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924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047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22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717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563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50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7122D-5F0D-5C42-9C5C-DC4E2E24EAFD}" type="datetimeFigureOut">
              <a:t>10.12.12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86954-49F5-314C-83AE-88CF52AC02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238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rogramme-2nd-Annual-Meeting-PPT-Header-Schatt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455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007533" y="116300"/>
            <a:ext cx="5857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>
                <a:solidFill>
                  <a:schemeClr val="bg1"/>
                </a:solidFill>
              </a:rPr>
              <a:t>DFG Priority Programme “Adaptomics” 1529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54567" y="1202266"/>
            <a:ext cx="8034866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000"/>
              </a:spcAft>
              <a:tabLst>
                <a:tab pos="982663" algn="l"/>
                <a:tab pos="2151063" algn="l"/>
              </a:tabLst>
            </a:pPr>
            <a:r>
              <a:rPr lang="de-DE" sz="2400" b="1" i="1">
                <a:solidFill>
                  <a:schemeClr val="accent2"/>
                </a:solidFill>
              </a:rPr>
              <a:t>Welcome to</a:t>
            </a:r>
          </a:p>
          <a:p>
            <a:pPr algn="ctr">
              <a:spcAft>
                <a:spcPts val="1000"/>
              </a:spcAft>
              <a:tabLst>
                <a:tab pos="982663" algn="l"/>
                <a:tab pos="2151063" algn="l"/>
              </a:tabLst>
            </a:pPr>
            <a:r>
              <a:rPr lang="de-DE" sz="3600" b="1">
                <a:solidFill>
                  <a:schemeClr val="tx1">
                    <a:lumMod val="75000"/>
                    <a:lumOff val="25000"/>
                  </a:schemeClr>
                </a:solidFill>
              </a:rPr>
              <a:t>2nd Annual Meeting</a:t>
            </a:r>
            <a:br>
              <a:rPr lang="de-DE" sz="3600" b="1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de-DE" sz="3600" b="1">
                <a:solidFill>
                  <a:schemeClr val="tx1">
                    <a:lumMod val="75000"/>
                    <a:lumOff val="25000"/>
                  </a:schemeClr>
                </a:solidFill>
              </a:rPr>
              <a:t>12-14 December 2012</a:t>
            </a:r>
          </a:p>
          <a:p>
            <a:pPr algn="ctr">
              <a:spcAft>
                <a:spcPts val="1000"/>
              </a:spcAft>
              <a:tabLst>
                <a:tab pos="982663" algn="l"/>
                <a:tab pos="2151063" algn="l"/>
              </a:tabLst>
            </a:pPr>
            <a:r>
              <a:rPr lang="de-DE" sz="2800">
                <a:solidFill>
                  <a:schemeClr val="tx1">
                    <a:lumMod val="75000"/>
                    <a:lumOff val="25000"/>
                  </a:schemeClr>
                </a:solidFill>
              </a:rPr>
              <a:t>Evolutionary plant solutions to ecological challenges:</a:t>
            </a:r>
            <a:br>
              <a:rPr lang="de-DE" sz="28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de-DE" sz="2800">
                <a:solidFill>
                  <a:schemeClr val="tx1">
                    <a:lumMod val="75000"/>
                    <a:lumOff val="25000"/>
                  </a:schemeClr>
                </a:solidFill>
              </a:rPr>
              <a:t>Molecular mechanisms underlying adaptive traits in the </a:t>
            </a:r>
            <a:r>
              <a:rPr lang="de-DE" sz="2800" i="1">
                <a:solidFill>
                  <a:schemeClr val="tx1">
                    <a:lumMod val="75000"/>
                    <a:lumOff val="25000"/>
                  </a:schemeClr>
                </a:solidFill>
              </a:rPr>
              <a:t>Brassicaceae s.l.</a:t>
            </a:r>
            <a:r>
              <a:rPr lang="de-DE" sz="280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de-DE" b="1">
              <a:solidFill>
                <a:srgbClr val="3366CE"/>
              </a:solidFill>
            </a:endParaRPr>
          </a:p>
        </p:txBody>
      </p:sp>
      <p:pic>
        <p:nvPicPr>
          <p:cNvPr id="3" name="Bild 2" descr="Brassicaceae-pictures-banner-V2-sRGB_programme_hel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4776798"/>
            <a:ext cx="7560000" cy="94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240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rogramme-2nd-Annual-Meeting-PPT-Header-Schatt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455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007533" y="116300"/>
            <a:ext cx="5857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>
                <a:solidFill>
                  <a:schemeClr val="bg1"/>
                </a:solidFill>
              </a:rPr>
              <a:t>DFG Priority Programme “Adaptomics” 1529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94267" y="1202266"/>
            <a:ext cx="8034866" cy="4714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 b="1" i="1">
                <a:solidFill>
                  <a:schemeClr val="accent2"/>
                </a:solidFill>
              </a:rPr>
              <a:t>Chair: Ute Krämer</a:t>
            </a:r>
          </a:p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9.00 am 	Opening Remarks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9.00 am		</a:t>
            </a:r>
            <a:r>
              <a:rPr lang="de-DE" b="1">
                <a:solidFill>
                  <a:srgbClr val="339996"/>
                </a:solidFill>
              </a:rPr>
              <a:t>Eric Schranz 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„Analysis and sequencing of the </a:t>
            </a:r>
            <a:r>
              <a:rPr lang="de-DE" i="1"/>
              <a:t>Cleome</a:t>
            </a:r>
            <a:r>
              <a:rPr lang="de-DE"/>
              <a:t> and </a:t>
            </a:r>
            <a:r>
              <a:rPr lang="de-DE" i="1"/>
              <a:t>Aethionema</a:t>
            </a:r>
            <a:r>
              <a:rPr lang="de-DE"/>
              <a:t/>
            </a:r>
            <a:br>
              <a:rPr lang="de-DE"/>
            </a:br>
            <a:r>
              <a:rPr lang="de-DE"/>
              <a:t>		genomes as outgroups to the </a:t>
            </a:r>
            <a:r>
              <a:rPr lang="de-DE" i="1"/>
              <a:t>Brassicaceae</a:t>
            </a:r>
            <a:r>
              <a:rPr lang="de-DE"/>
              <a:t>“ 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9.30 am	Project 15 	</a:t>
            </a:r>
            <a:r>
              <a:rPr lang="de-DE" b="1">
                <a:solidFill>
                  <a:srgbClr val="339996"/>
                </a:solidFill>
              </a:rPr>
              <a:t>Canan Külahoglu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„Comparative Transcriptome Atlases in </a:t>
            </a:r>
            <a:r>
              <a:rPr lang="de-DE" i="1"/>
              <a:t>Cleome</a:t>
            </a:r>
            <a:r>
              <a:rPr lang="de-DE"/>
              <a:t>”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10.00 am	Project 4 	</a:t>
            </a:r>
            <a:r>
              <a:rPr lang="de-DE" b="1">
                <a:solidFill>
                  <a:srgbClr val="339996"/>
                </a:solidFill>
              </a:rPr>
              <a:t>Marcus Koch</a:t>
            </a:r>
          </a:p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/>
              <a:t>		„BrassiBase up and running“</a:t>
            </a:r>
          </a:p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10.30 am	Coffee Break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11.00 am		</a:t>
            </a:r>
            <a:r>
              <a:rPr lang="de-DE" b="1">
                <a:solidFill>
                  <a:srgbClr val="339996"/>
                </a:solidFill>
              </a:rPr>
              <a:t>Collective Initiative Arabidopsis Phylogenomics Project </a:t>
            </a:r>
            <a:endParaRPr lang="de-DE">
              <a:solidFill>
                <a:srgbClr val="339996"/>
              </a:solidFill>
            </a:endParaRPr>
          </a:p>
          <a:p>
            <a:pPr>
              <a:tabLst>
                <a:tab pos="982663" algn="l"/>
                <a:tab pos="2151063" algn="l"/>
              </a:tabLst>
            </a:pPr>
            <a:r>
              <a:rPr lang="de-DE"/>
              <a:t>		Introduction: Marcus Koch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Discussion &amp; Planning			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12.15 pm	Lunch </a:t>
            </a:r>
          </a:p>
        </p:txBody>
      </p:sp>
      <p:pic>
        <p:nvPicPr>
          <p:cNvPr id="7" name="Bild 6" descr="Kalender-Donners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453" y="139201"/>
            <a:ext cx="900000" cy="99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71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Programme-2nd-Annual-Meeting-PPT-Header-Schatt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455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007533" y="116300"/>
            <a:ext cx="5857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>
                <a:solidFill>
                  <a:schemeClr val="bg1"/>
                </a:solidFill>
              </a:rPr>
              <a:t>DFG Priority Programme “Adaptomics” 1529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94267" y="1202266"/>
            <a:ext cx="8153400" cy="4785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 b="1" i="1">
                <a:solidFill>
                  <a:schemeClr val="accent2"/>
                </a:solidFill>
              </a:rPr>
              <a:t>Chair: Detlef Weigel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1.30 pm	Project 12	</a:t>
            </a:r>
            <a:r>
              <a:rPr lang="en-US" b="1">
                <a:solidFill>
                  <a:srgbClr val="339996"/>
                </a:solidFill>
              </a:rPr>
              <a:t>Timothy Sharbel </a:t>
            </a:r>
            <a:endParaRPr lang="de-DE" b="1">
              <a:solidFill>
                <a:srgbClr val="339996"/>
              </a:solidFill>
            </a:endParaRP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„Muller's ratchet and apomixis in </a:t>
            </a:r>
            <a:r>
              <a:rPr lang="de-DE" i="1"/>
              <a:t>Boechera</a:t>
            </a:r>
            <a:r>
              <a:rPr lang="de-DE"/>
              <a:t>: setting the</a:t>
            </a:r>
            <a:br>
              <a:rPr lang="de-DE"/>
            </a:br>
            <a:r>
              <a:rPr lang="de-DE"/>
              <a:t>		stage for understanding maladaptation“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2.00 pm	Project 10</a:t>
            </a:r>
            <a:r>
              <a:rPr lang="de-DE"/>
              <a:t>	</a:t>
            </a:r>
            <a:r>
              <a:rPr lang="de-DE" b="1">
                <a:solidFill>
                  <a:srgbClr val="339996"/>
                </a:solidFill>
              </a:rPr>
              <a:t>Johannes Metz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„Long-term and short-term selection in response to</a:t>
            </a:r>
            <a:br>
              <a:rPr lang="de-DE"/>
            </a:br>
            <a:r>
              <a:rPr lang="de-DE"/>
              <a:t>		climate variation in an annual </a:t>
            </a:r>
            <a:r>
              <a:rPr lang="de-DE" i="1"/>
              <a:t>Crucifer</a:t>
            </a:r>
            <a:r>
              <a:rPr lang="de-DE"/>
              <a:t> - an experimental</a:t>
            </a:r>
            <a:br>
              <a:rPr lang="de-DE"/>
            </a:br>
            <a:r>
              <a:rPr lang="de-DE"/>
              <a:t>		approach”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2.30 pm	Project 10</a:t>
            </a:r>
            <a:r>
              <a:rPr lang="de-DE"/>
              <a:t>	</a:t>
            </a:r>
            <a:r>
              <a:rPr lang="de-DE" b="1">
                <a:solidFill>
                  <a:srgbClr val="339996"/>
                </a:solidFill>
              </a:rPr>
              <a:t>Dino Jolic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1859C"/>
                </a:solidFill>
              </a:rPr>
              <a:t>		</a:t>
            </a:r>
            <a:r>
              <a:rPr lang="de-DE"/>
              <a:t>„Recent progress in whole genome assembly“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3.00 pm	Project 8	</a:t>
            </a:r>
            <a:r>
              <a:rPr lang="en-US" b="1">
                <a:solidFill>
                  <a:srgbClr val="339996"/>
                </a:solidFill>
              </a:rPr>
              <a:t>Daniel Koenig</a:t>
            </a:r>
          </a:p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/>
              <a:t>		„The footprint of mating system shift and colonization on</a:t>
            </a:r>
            <a:br>
              <a:rPr lang="de-DE"/>
            </a:br>
            <a:r>
              <a:rPr lang="de-DE"/>
              <a:t>		the genome of a species“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3.30 pm	Coffee Break &amp; Poster Session (Foyer)</a:t>
            </a:r>
            <a:br>
              <a:rPr lang="de-DE" b="1">
                <a:solidFill>
                  <a:srgbClr val="3366CE"/>
                </a:solidFill>
              </a:rPr>
            </a:br>
            <a:r>
              <a:rPr lang="de-DE" b="1">
                <a:solidFill>
                  <a:srgbClr val="3366CE"/>
                </a:solidFill>
              </a:rPr>
              <a:t>	Meeting Steering Committee (Conference Room)</a:t>
            </a:r>
          </a:p>
        </p:txBody>
      </p:sp>
      <p:pic>
        <p:nvPicPr>
          <p:cNvPr id="10" name="Bild 9" descr="Kalender-Donners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453" y="139201"/>
            <a:ext cx="900000" cy="99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805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 13" descr="Programme-2nd-Annual-Meeting-PPT-Header-Schatt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455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007533" y="116300"/>
            <a:ext cx="5857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>
                <a:solidFill>
                  <a:schemeClr val="bg1"/>
                </a:solidFill>
              </a:rPr>
              <a:t>DFG Priority Programme “Adaptomics” 1529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94267" y="1202266"/>
            <a:ext cx="8178800" cy="3272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 b="1" i="1">
                <a:solidFill>
                  <a:schemeClr val="accent2"/>
                </a:solidFill>
              </a:rPr>
              <a:t>Chair: Marcus Koch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5.00 pm		</a:t>
            </a:r>
            <a:r>
              <a:rPr lang="de-DE" b="1">
                <a:solidFill>
                  <a:srgbClr val="339996"/>
                </a:solidFill>
              </a:rPr>
              <a:t>Adrien Sicard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„Evolution of the ‘selfing syndrome’ in the </a:t>
            </a:r>
            <a:r>
              <a:rPr lang="de-DE" i="1"/>
              <a:t>Capsella</a:t>
            </a:r>
            <a:r>
              <a:rPr lang="de-DE"/>
              <a:t> genus”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5.30 pm	Project 1	</a:t>
            </a:r>
            <a:r>
              <a:rPr lang="de-DE" b="1">
                <a:solidFill>
                  <a:srgbClr val="339996"/>
                </a:solidFill>
              </a:rPr>
              <a:t>Nina Kottenhagen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„GORDITA-like genes in </a:t>
            </a:r>
            <a:r>
              <a:rPr lang="de-DE" i="1"/>
              <a:t>Brassicaceae</a:t>
            </a:r>
            <a:r>
              <a:rPr lang="de-DE"/>
              <a:t>: Introduction,</a:t>
            </a:r>
            <a:br>
              <a:rPr lang="de-DE"/>
            </a:br>
            <a:r>
              <a:rPr lang="de-DE"/>
              <a:t>		molecular evolution and determination of fitness proxies“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6.00 pm	Project 1	</a:t>
            </a:r>
            <a:r>
              <a:rPr lang="de-DE" b="1">
                <a:solidFill>
                  <a:srgbClr val="339996"/>
                </a:solidFill>
              </a:rPr>
              <a:t>Olesia Gavryliuk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„GORDITA-like genes in </a:t>
            </a:r>
            <a:r>
              <a:rPr lang="de-DE" i="1"/>
              <a:t>Brassicaceae</a:t>
            </a:r>
            <a:r>
              <a:rPr lang="de-DE"/>
              <a:t>: Identification of</a:t>
            </a:r>
            <a:br>
              <a:rPr lang="de-DE"/>
            </a:br>
            <a:r>
              <a:rPr lang="de-DE"/>
              <a:t>		interaction partners of GOA proteins”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7.00 pm	Conference Dinner (Kaminzimmer)</a:t>
            </a:r>
          </a:p>
        </p:txBody>
      </p:sp>
      <p:pic>
        <p:nvPicPr>
          <p:cNvPr id="10" name="Bild 9" descr="Kalender-Donners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453" y="139201"/>
            <a:ext cx="900000" cy="99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250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 13" descr="Programme-2nd-Annual-Meeting-PPT-Header-Schatt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455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007533" y="116300"/>
            <a:ext cx="5857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>
                <a:solidFill>
                  <a:schemeClr val="bg1"/>
                </a:solidFill>
              </a:rPr>
              <a:t>DFG Priority Programme “Adaptomics” 1529</a:t>
            </a:r>
          </a:p>
        </p:txBody>
      </p:sp>
      <p:pic>
        <p:nvPicPr>
          <p:cNvPr id="2" name="Bild 1" descr="Kalender-Frei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453" y="139201"/>
            <a:ext cx="900000" cy="998020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694267" y="1202266"/>
            <a:ext cx="8251186" cy="4785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 b="1" i="1">
                <a:solidFill>
                  <a:schemeClr val="accent2"/>
                </a:solidFill>
              </a:rPr>
              <a:t>Chair: George Coupland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8.30 am	Project 3 	</a:t>
            </a:r>
            <a:r>
              <a:rPr lang="de-DE" b="1">
                <a:solidFill>
                  <a:srgbClr val="339996"/>
                </a:solidFill>
              </a:rPr>
              <a:t>Stefan Wötzel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„Flowering time variation in perennial </a:t>
            </a:r>
            <a:r>
              <a:rPr lang="de-DE" i="1"/>
              <a:t>Arabis alpina </a:t>
            </a:r>
            <a:r>
              <a:rPr lang="de-DE"/>
              <a:t>- role of</a:t>
            </a:r>
            <a:br>
              <a:rPr lang="de-DE"/>
            </a:br>
            <a:r>
              <a:rPr lang="de-DE"/>
              <a:t>		PEP1 in natural populations”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9.00 am	Project 5 	</a:t>
            </a:r>
            <a:r>
              <a:rPr lang="de-DE" b="1">
                <a:solidFill>
                  <a:srgbClr val="339996"/>
                </a:solidFill>
              </a:rPr>
              <a:t>Graham Muir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„The acquisition of adaptive traits via introgression in an</a:t>
            </a:r>
            <a:br>
              <a:rPr lang="de-DE"/>
            </a:br>
            <a:r>
              <a:rPr lang="de-DE"/>
              <a:t>		</a:t>
            </a:r>
            <a:r>
              <a:rPr lang="de-DE" i="1"/>
              <a:t>Arabidopsis lyrata-arenosa </a:t>
            </a:r>
            <a:r>
              <a:rPr lang="de-DE"/>
              <a:t>introgression zone: The role of</a:t>
            </a:r>
            <a:br>
              <a:rPr lang="de-DE"/>
            </a:br>
            <a:r>
              <a:rPr lang="de-DE"/>
              <a:t>		the self-incompatibility SRK locus“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9.30 am	Project 5 	</a:t>
            </a:r>
            <a:r>
              <a:rPr lang="de-DE" b="1">
                <a:solidFill>
                  <a:srgbClr val="339996"/>
                </a:solidFill>
              </a:rPr>
              <a:t>Alessia Guggisberg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„A genomic view on the calcicole-calcifuge problem: Insights</a:t>
            </a:r>
            <a:br>
              <a:rPr lang="de-DE"/>
            </a:br>
            <a:r>
              <a:rPr lang="de-DE"/>
              <a:t>		from </a:t>
            </a:r>
            <a:r>
              <a:rPr lang="de-DE" i="1"/>
              <a:t>Arabidopsis lyrata</a:t>
            </a:r>
            <a:r>
              <a:rPr lang="de-DE"/>
              <a:t>“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10.00 am	Project 2 	</a:t>
            </a:r>
            <a:r>
              <a:rPr lang="de-DE" b="1">
                <a:solidFill>
                  <a:srgbClr val="339996"/>
                </a:solidFill>
              </a:rPr>
              <a:t>Stephan Clemens</a:t>
            </a:r>
            <a:endParaRPr lang="de-DE">
              <a:solidFill>
                <a:srgbClr val="339996"/>
              </a:solidFill>
            </a:endParaRPr>
          </a:p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/>
              <a:t>		„Natural variation, underlying molecular basis and ecological</a:t>
            </a:r>
            <a:br>
              <a:rPr lang="de-DE"/>
            </a:br>
            <a:r>
              <a:rPr lang="de-DE"/>
              <a:t>		role of metal hyperaccumulation in </a:t>
            </a:r>
            <a:r>
              <a:rPr lang="de-DE" i="1"/>
              <a:t>Arabidopsis halleri</a:t>
            </a:r>
            <a:r>
              <a:rPr lang="de-DE"/>
              <a:t>“</a:t>
            </a:r>
          </a:p>
          <a:p>
            <a:pPr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10.30 am	Coffee Break &amp; Poster Session (Foyer)</a:t>
            </a:r>
          </a:p>
        </p:txBody>
      </p:sp>
    </p:spTree>
    <p:extLst>
      <p:ext uri="{BB962C8B-B14F-4D97-AF65-F5344CB8AC3E}">
        <p14:creationId xmlns:p14="http://schemas.microsoft.com/office/powerpoint/2010/main" val="1177840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Programme-2nd-Annual-Meeting-PPT-Header-Schatt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455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007533" y="116300"/>
            <a:ext cx="5857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>
                <a:solidFill>
                  <a:schemeClr val="bg1"/>
                </a:solidFill>
              </a:rPr>
              <a:t>DFG Priority Programme “Adaptomics” 1529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94266" y="1202266"/>
            <a:ext cx="8251187" cy="3626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 b="1" i="1">
                <a:solidFill>
                  <a:schemeClr val="accent2"/>
                </a:solidFill>
              </a:rPr>
              <a:t>Chair: George Coupland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11.00 am	Project 2	</a:t>
            </a:r>
            <a:r>
              <a:rPr lang="en-US" b="1">
                <a:solidFill>
                  <a:srgbClr val="339996"/>
                </a:solidFill>
              </a:rPr>
              <a:t>Ute Krämer</a:t>
            </a:r>
            <a:endParaRPr lang="de-DE" b="1">
              <a:solidFill>
                <a:srgbClr val="339996"/>
              </a:solidFill>
            </a:endParaRP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„Natural variation, underlying molecular basis and ecological</a:t>
            </a:r>
            <a:br>
              <a:rPr lang="de-DE"/>
            </a:br>
            <a:r>
              <a:rPr lang="de-DE"/>
              <a:t>		role of metal hyperaccumulation in </a:t>
            </a:r>
            <a:r>
              <a:rPr lang="de-DE" i="1"/>
              <a:t>Arabidopsis halleri</a:t>
            </a:r>
            <a:r>
              <a:rPr lang="de-DE"/>
              <a:t>“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11.30 am	Project 2	</a:t>
            </a:r>
            <a:r>
              <a:rPr lang="en-US" b="1">
                <a:solidFill>
                  <a:srgbClr val="339996"/>
                </a:solidFill>
              </a:rPr>
              <a:t>Ardeshir Kazemi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„The ecological role and natural variation in metal</a:t>
            </a:r>
            <a:br>
              <a:rPr lang="de-DE"/>
            </a:br>
            <a:r>
              <a:rPr lang="de-DE"/>
              <a:t>		hyperaccumulation of </a:t>
            </a:r>
            <a:r>
              <a:rPr lang="de-DE" i="1"/>
              <a:t>Arabidopsis halleri</a:t>
            </a:r>
            <a:r>
              <a:rPr lang="de-DE"/>
              <a:t>”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12.00 pm	Project 13</a:t>
            </a:r>
            <a:r>
              <a:rPr lang="de-DE"/>
              <a:t>	</a:t>
            </a:r>
            <a:r>
              <a:rPr lang="de-DE" b="1">
                <a:solidFill>
                  <a:srgbClr val="339996"/>
                </a:solidFill>
              </a:rPr>
              <a:t>Eva-Maria Hoch</a:t>
            </a:r>
          </a:p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/>
              <a:t>		„The ecological basis of intraspecific variation in metal</a:t>
            </a:r>
            <a:br>
              <a:rPr lang="de-DE"/>
            </a:br>
            <a:r>
              <a:rPr lang="de-DE"/>
              <a:t>		hyperaccumulation in two model </a:t>
            </a:r>
            <a:r>
              <a:rPr lang="de-DE" i="1"/>
              <a:t>Brassicaceae</a:t>
            </a:r>
            <a:r>
              <a:rPr lang="de-DE"/>
              <a:t> species”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12.30 pm	Lunch</a:t>
            </a:r>
          </a:p>
        </p:txBody>
      </p:sp>
      <p:pic>
        <p:nvPicPr>
          <p:cNvPr id="7" name="Bild 6" descr="Kalender-Frei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453" y="139201"/>
            <a:ext cx="900000" cy="99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585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Programme-2nd-Annual-Meeting-PPT-Header-Schatt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455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007533" y="116300"/>
            <a:ext cx="5857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>
                <a:solidFill>
                  <a:schemeClr val="bg1"/>
                </a:solidFill>
              </a:rPr>
              <a:t>DFG Priority Programme “Adaptomics” 1529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94266" y="1202266"/>
            <a:ext cx="8161867" cy="2087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 b="1" i="1">
                <a:solidFill>
                  <a:schemeClr val="accent2"/>
                </a:solidFill>
              </a:rPr>
              <a:t>Chair: Ute Krämer</a:t>
            </a:r>
          </a:p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en-US"/>
              <a:t>1.30 pm		</a:t>
            </a:r>
            <a:r>
              <a:rPr lang="en-US" b="1">
                <a:solidFill>
                  <a:srgbClr val="339996"/>
                </a:solidFill>
              </a:rPr>
              <a:t>General Assembly &amp; Discussion (Workshops)</a:t>
            </a:r>
            <a:r>
              <a:rPr lang="de-DE">
                <a:solidFill>
                  <a:srgbClr val="339996"/>
                </a:solidFill>
              </a:rPr>
              <a:t>	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2.30 pm	Project 7	</a:t>
            </a:r>
            <a:r>
              <a:rPr lang="en-US" b="1">
                <a:solidFill>
                  <a:srgbClr val="339996"/>
                </a:solidFill>
              </a:rPr>
              <a:t>Juliette de Meaux</a:t>
            </a:r>
          </a:p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/>
              <a:t>		„Allele-specific expression in interspecific </a:t>
            </a:r>
            <a:r>
              <a:rPr lang="de-DE" i="1"/>
              <a:t>Arabidopsis</a:t>
            </a:r>
            <a:r>
              <a:rPr lang="de-DE"/>
              <a:t/>
            </a:r>
            <a:br>
              <a:rPr lang="de-DE"/>
            </a:br>
            <a:r>
              <a:rPr lang="de-DE"/>
              <a:t>		hybrids”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3.00 pm	Coffee Break &amp; Poster Session (Foyer)</a:t>
            </a:r>
          </a:p>
        </p:txBody>
      </p:sp>
      <p:pic>
        <p:nvPicPr>
          <p:cNvPr id="7" name="Bild 6" descr="Kalender-Frei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453" y="139201"/>
            <a:ext cx="900000" cy="99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200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Programme-2nd-Annual-Meeting-PPT-Header-Schatt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455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007533" y="116300"/>
            <a:ext cx="5857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>
                <a:solidFill>
                  <a:schemeClr val="bg1"/>
                </a:solidFill>
              </a:rPr>
              <a:t>DFG Priority Programme “Adaptomics” 1529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94266" y="1202266"/>
            <a:ext cx="8251187" cy="3626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 b="1" i="1">
                <a:solidFill>
                  <a:schemeClr val="accent2"/>
                </a:solidFill>
              </a:rPr>
              <a:t>Chair: Juliette de Meaux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de-DE"/>
              <a:t>3.30 pm	Project 9	</a:t>
            </a:r>
            <a:r>
              <a:rPr lang="de-DE" b="1">
                <a:solidFill>
                  <a:srgbClr val="339996"/>
                </a:solidFill>
              </a:rPr>
              <a:t>Ales Pecinka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„Progress in comparative analysis of </a:t>
            </a:r>
            <a:r>
              <a:rPr lang="de-DE" i="1"/>
              <a:t>Arabidopsis lyrata </a:t>
            </a:r>
            <a:r>
              <a:rPr lang="de-DE"/>
              <a:t>and</a:t>
            </a:r>
            <a:br>
              <a:rPr lang="de-DE"/>
            </a:br>
            <a:r>
              <a:rPr lang="de-DE"/>
              <a:t>		</a:t>
            </a:r>
            <a:r>
              <a:rPr lang="de-DE" i="1"/>
              <a:t>Arabidopsis thaliana </a:t>
            </a:r>
            <a:r>
              <a:rPr lang="de-DE"/>
              <a:t>genome and epigenome“</a:t>
            </a:r>
            <a:endParaRPr lang="en-US"/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4.00 pm	Project 11	</a:t>
            </a:r>
            <a:r>
              <a:rPr lang="en-US" b="1">
                <a:solidFill>
                  <a:srgbClr val="339996"/>
                </a:solidFill>
              </a:rPr>
              <a:t>Matteo Buti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/>
              <a:t>		„Interaction of genetic drift and adaptive evolution in</a:t>
            </a:r>
            <a:br>
              <a:rPr lang="de-DE"/>
            </a:br>
            <a:r>
              <a:rPr lang="de-DE"/>
              <a:t>		endemic plant species”</a:t>
            </a:r>
          </a:p>
          <a:p>
            <a:pPr>
              <a:spcAft>
                <a:spcPts val="200"/>
              </a:spcAft>
              <a:tabLst>
                <a:tab pos="982663" algn="l"/>
                <a:tab pos="2151063" algn="l"/>
              </a:tabLst>
            </a:pPr>
            <a:r>
              <a:rPr lang="en-US"/>
              <a:t>4.30 pm	Project 8	</a:t>
            </a:r>
            <a:r>
              <a:rPr lang="en-US" b="1">
                <a:solidFill>
                  <a:srgbClr val="339996"/>
                </a:solidFill>
              </a:rPr>
              <a:t>Polina Novikova</a:t>
            </a:r>
          </a:p>
          <a:p>
            <a:pPr>
              <a:spcAft>
                <a:spcPts val="800"/>
              </a:spcAft>
              <a:tabLst>
                <a:tab pos="982663" algn="l"/>
                <a:tab pos="2151063" algn="l"/>
              </a:tabLst>
            </a:pPr>
            <a:r>
              <a:rPr lang="de-DE"/>
              <a:t>		„Molecular evolution of </a:t>
            </a:r>
            <a:r>
              <a:rPr lang="de-DE" i="1"/>
              <a:t>Arabidopsis suecica </a:t>
            </a:r>
            <a:r>
              <a:rPr lang="de-DE"/>
              <a:t>mating system“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5.00 pm	Closing Remarks &amp; Free Discussions in Groups</a:t>
            </a:r>
          </a:p>
          <a:p>
            <a:pPr>
              <a:spcAft>
                <a:spcPts val="600"/>
              </a:spcAft>
              <a:tabLst>
                <a:tab pos="982663" algn="l"/>
                <a:tab pos="2151063" algn="l"/>
              </a:tabLst>
            </a:pPr>
            <a:r>
              <a:rPr lang="de-DE" b="1">
                <a:solidFill>
                  <a:srgbClr val="3366CE"/>
                </a:solidFill>
              </a:rPr>
              <a:t>6.00 pm	Dinner</a:t>
            </a:r>
          </a:p>
        </p:txBody>
      </p:sp>
      <p:pic>
        <p:nvPicPr>
          <p:cNvPr id="7" name="Bild 6" descr="Kalender-Frei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453" y="139201"/>
            <a:ext cx="900000" cy="99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52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Macintosh PowerPoint</Application>
  <PresentationFormat>Bildschirmpräsentation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Ruhr-Universität Bochum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Hagemann</dc:creator>
  <cp:lastModifiedBy>Klaus Hagemann</cp:lastModifiedBy>
  <cp:revision>51</cp:revision>
  <dcterms:created xsi:type="dcterms:W3CDTF">2012-12-05T14:53:47Z</dcterms:created>
  <dcterms:modified xsi:type="dcterms:W3CDTF">2012-12-10T08:32:56Z</dcterms:modified>
</cp:coreProperties>
</file>