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70" r:id="rId2"/>
    <p:sldId id="268" r:id="rId3"/>
    <p:sldId id="265" r:id="rId4"/>
    <p:sldId id="266" r:id="rId5"/>
    <p:sldId id="259" r:id="rId6"/>
    <p:sldId id="260" r:id="rId7"/>
    <p:sldId id="264" r:id="rId8"/>
    <p:sldId id="263" r:id="rId9"/>
    <p:sldId id="261" r:id="rId10"/>
    <p:sldId id="257" r:id="rId11"/>
  </p:sldIdLst>
  <p:sldSz cx="5327650" cy="7559675"/>
  <p:notesSz cx="6797675" cy="9926638"/>
  <p:defaultTextStyle>
    <a:defPPr>
      <a:defRPr lang="de-DE"/>
    </a:defPPr>
    <a:lvl1pPr marL="0" algn="l" defTabSz="702899" rtl="0" eaLnBrk="1" latinLnBrk="0" hangingPunct="1">
      <a:defRPr sz="1384" kern="1200">
        <a:solidFill>
          <a:schemeClr val="tx1"/>
        </a:solidFill>
        <a:latin typeface="+mn-lt"/>
        <a:ea typeface="+mn-ea"/>
        <a:cs typeface="+mn-cs"/>
      </a:defRPr>
    </a:lvl1pPr>
    <a:lvl2pPr marL="351450" algn="l" defTabSz="702899" rtl="0" eaLnBrk="1" latinLnBrk="0" hangingPunct="1">
      <a:defRPr sz="1384" kern="1200">
        <a:solidFill>
          <a:schemeClr val="tx1"/>
        </a:solidFill>
        <a:latin typeface="+mn-lt"/>
        <a:ea typeface="+mn-ea"/>
        <a:cs typeface="+mn-cs"/>
      </a:defRPr>
    </a:lvl2pPr>
    <a:lvl3pPr marL="702899" algn="l" defTabSz="702899" rtl="0" eaLnBrk="1" latinLnBrk="0" hangingPunct="1">
      <a:defRPr sz="1384" kern="1200">
        <a:solidFill>
          <a:schemeClr val="tx1"/>
        </a:solidFill>
        <a:latin typeface="+mn-lt"/>
        <a:ea typeface="+mn-ea"/>
        <a:cs typeface="+mn-cs"/>
      </a:defRPr>
    </a:lvl3pPr>
    <a:lvl4pPr marL="1054349" algn="l" defTabSz="702899" rtl="0" eaLnBrk="1" latinLnBrk="0" hangingPunct="1">
      <a:defRPr sz="1384" kern="1200">
        <a:solidFill>
          <a:schemeClr val="tx1"/>
        </a:solidFill>
        <a:latin typeface="+mn-lt"/>
        <a:ea typeface="+mn-ea"/>
        <a:cs typeface="+mn-cs"/>
      </a:defRPr>
    </a:lvl4pPr>
    <a:lvl5pPr marL="1405799" algn="l" defTabSz="702899" rtl="0" eaLnBrk="1" latinLnBrk="0" hangingPunct="1">
      <a:defRPr sz="1384" kern="1200">
        <a:solidFill>
          <a:schemeClr val="tx1"/>
        </a:solidFill>
        <a:latin typeface="+mn-lt"/>
        <a:ea typeface="+mn-ea"/>
        <a:cs typeface="+mn-cs"/>
      </a:defRPr>
    </a:lvl5pPr>
    <a:lvl6pPr marL="1757248" algn="l" defTabSz="702899" rtl="0" eaLnBrk="1" latinLnBrk="0" hangingPunct="1">
      <a:defRPr sz="1384" kern="1200">
        <a:solidFill>
          <a:schemeClr val="tx1"/>
        </a:solidFill>
        <a:latin typeface="+mn-lt"/>
        <a:ea typeface="+mn-ea"/>
        <a:cs typeface="+mn-cs"/>
      </a:defRPr>
    </a:lvl6pPr>
    <a:lvl7pPr marL="2108698" algn="l" defTabSz="702899" rtl="0" eaLnBrk="1" latinLnBrk="0" hangingPunct="1">
      <a:defRPr sz="1384" kern="1200">
        <a:solidFill>
          <a:schemeClr val="tx1"/>
        </a:solidFill>
        <a:latin typeface="+mn-lt"/>
        <a:ea typeface="+mn-ea"/>
        <a:cs typeface="+mn-cs"/>
      </a:defRPr>
    </a:lvl7pPr>
    <a:lvl8pPr marL="2460147" algn="l" defTabSz="702899" rtl="0" eaLnBrk="1" latinLnBrk="0" hangingPunct="1">
      <a:defRPr sz="1384" kern="1200">
        <a:solidFill>
          <a:schemeClr val="tx1"/>
        </a:solidFill>
        <a:latin typeface="+mn-lt"/>
        <a:ea typeface="+mn-ea"/>
        <a:cs typeface="+mn-cs"/>
      </a:defRPr>
    </a:lvl8pPr>
    <a:lvl9pPr marL="2811597" algn="l" defTabSz="702899" rtl="0" eaLnBrk="1" latinLnBrk="0" hangingPunct="1">
      <a:defRPr sz="138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6433" autoAdjust="0"/>
  </p:normalViewPr>
  <p:slideViewPr>
    <p:cSldViewPr snapToGrid="0">
      <p:cViewPr varScale="1">
        <p:scale>
          <a:sx n="102" d="100"/>
          <a:sy n="102" d="100"/>
        </p:scale>
        <p:origin x="322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919FA91-4876-455F-9984-2AB32D3B8F76}" type="datetimeFigureOut">
              <a:rPr lang="de-DE" smtClean="0"/>
              <a:t>08.06.2017</a:t>
            </a:fld>
            <a:endParaRPr lang="de-DE"/>
          </a:p>
        </p:txBody>
      </p:sp>
      <p:sp>
        <p:nvSpPr>
          <p:cNvPr id="4" name="Fußzeilenplatzhalt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F62633C-1A54-4195-8078-E769C4EEB9B8}" type="slidenum">
              <a:rPr lang="de-DE" smtClean="0"/>
              <a:t>‹Nr.›</a:t>
            </a:fld>
            <a:endParaRPr lang="de-DE"/>
          </a:p>
        </p:txBody>
      </p:sp>
    </p:spTree>
    <p:extLst>
      <p:ext uri="{BB962C8B-B14F-4D97-AF65-F5344CB8AC3E}">
        <p14:creationId xmlns:p14="http://schemas.microsoft.com/office/powerpoint/2010/main" val="2714756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9FEC36A-3D97-4E6A-9291-2C752A23F748}" type="datetimeFigureOut">
              <a:rPr lang="de-DE" smtClean="0"/>
              <a:t>08.06.2017</a:t>
            </a:fld>
            <a:endParaRPr lang="de-DE"/>
          </a:p>
        </p:txBody>
      </p:sp>
      <p:sp>
        <p:nvSpPr>
          <p:cNvPr id="4" name="Folienbildplatzhalter 3"/>
          <p:cNvSpPr>
            <a:spLocks noGrp="1" noRot="1" noChangeAspect="1"/>
          </p:cNvSpPr>
          <p:nvPr>
            <p:ph type="sldImg" idx="2"/>
          </p:nvPr>
        </p:nvSpPr>
        <p:spPr>
          <a:xfrm>
            <a:off x="2219325" y="1241425"/>
            <a:ext cx="23590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BCAF0C5-728A-4973-B22D-951052F8B782}" type="slidenum">
              <a:rPr lang="de-DE" smtClean="0"/>
              <a:t>‹Nr.›</a:t>
            </a:fld>
            <a:endParaRPr lang="de-DE"/>
          </a:p>
        </p:txBody>
      </p:sp>
    </p:spTree>
    <p:extLst>
      <p:ext uri="{BB962C8B-B14F-4D97-AF65-F5344CB8AC3E}">
        <p14:creationId xmlns:p14="http://schemas.microsoft.com/office/powerpoint/2010/main" val="775787262"/>
      </p:ext>
    </p:extLst>
  </p:cSld>
  <p:clrMap bg1="lt1" tx1="dk1" bg2="lt2" tx2="dk2" accent1="accent1" accent2="accent2" accent3="accent3" accent4="accent4" accent5="accent5" accent6="accent6" hlink="hlink" folHlink="folHlink"/>
  <p:notesStyle>
    <a:lvl1pPr marL="0" algn="l" defTabSz="702899" rtl="0" eaLnBrk="1" latinLnBrk="0" hangingPunct="1">
      <a:defRPr sz="922" kern="1200">
        <a:solidFill>
          <a:schemeClr val="tx1"/>
        </a:solidFill>
        <a:latin typeface="+mn-lt"/>
        <a:ea typeface="+mn-ea"/>
        <a:cs typeface="+mn-cs"/>
      </a:defRPr>
    </a:lvl1pPr>
    <a:lvl2pPr marL="351450" algn="l" defTabSz="702899" rtl="0" eaLnBrk="1" latinLnBrk="0" hangingPunct="1">
      <a:defRPr sz="922" kern="1200">
        <a:solidFill>
          <a:schemeClr val="tx1"/>
        </a:solidFill>
        <a:latin typeface="+mn-lt"/>
        <a:ea typeface="+mn-ea"/>
        <a:cs typeface="+mn-cs"/>
      </a:defRPr>
    </a:lvl2pPr>
    <a:lvl3pPr marL="702899" algn="l" defTabSz="702899" rtl="0" eaLnBrk="1" latinLnBrk="0" hangingPunct="1">
      <a:defRPr sz="922" kern="1200">
        <a:solidFill>
          <a:schemeClr val="tx1"/>
        </a:solidFill>
        <a:latin typeface="+mn-lt"/>
        <a:ea typeface="+mn-ea"/>
        <a:cs typeface="+mn-cs"/>
      </a:defRPr>
    </a:lvl3pPr>
    <a:lvl4pPr marL="1054349" algn="l" defTabSz="702899" rtl="0" eaLnBrk="1" latinLnBrk="0" hangingPunct="1">
      <a:defRPr sz="922" kern="1200">
        <a:solidFill>
          <a:schemeClr val="tx1"/>
        </a:solidFill>
        <a:latin typeface="+mn-lt"/>
        <a:ea typeface="+mn-ea"/>
        <a:cs typeface="+mn-cs"/>
      </a:defRPr>
    </a:lvl4pPr>
    <a:lvl5pPr marL="1405799" algn="l" defTabSz="702899" rtl="0" eaLnBrk="1" latinLnBrk="0" hangingPunct="1">
      <a:defRPr sz="922" kern="1200">
        <a:solidFill>
          <a:schemeClr val="tx1"/>
        </a:solidFill>
        <a:latin typeface="+mn-lt"/>
        <a:ea typeface="+mn-ea"/>
        <a:cs typeface="+mn-cs"/>
      </a:defRPr>
    </a:lvl5pPr>
    <a:lvl6pPr marL="1757248" algn="l" defTabSz="702899" rtl="0" eaLnBrk="1" latinLnBrk="0" hangingPunct="1">
      <a:defRPr sz="922" kern="1200">
        <a:solidFill>
          <a:schemeClr val="tx1"/>
        </a:solidFill>
        <a:latin typeface="+mn-lt"/>
        <a:ea typeface="+mn-ea"/>
        <a:cs typeface="+mn-cs"/>
      </a:defRPr>
    </a:lvl6pPr>
    <a:lvl7pPr marL="2108698" algn="l" defTabSz="702899" rtl="0" eaLnBrk="1" latinLnBrk="0" hangingPunct="1">
      <a:defRPr sz="922" kern="1200">
        <a:solidFill>
          <a:schemeClr val="tx1"/>
        </a:solidFill>
        <a:latin typeface="+mn-lt"/>
        <a:ea typeface="+mn-ea"/>
        <a:cs typeface="+mn-cs"/>
      </a:defRPr>
    </a:lvl7pPr>
    <a:lvl8pPr marL="2460147" algn="l" defTabSz="702899" rtl="0" eaLnBrk="1" latinLnBrk="0" hangingPunct="1">
      <a:defRPr sz="922" kern="1200">
        <a:solidFill>
          <a:schemeClr val="tx1"/>
        </a:solidFill>
        <a:latin typeface="+mn-lt"/>
        <a:ea typeface="+mn-ea"/>
        <a:cs typeface="+mn-cs"/>
      </a:defRPr>
    </a:lvl8pPr>
    <a:lvl9pPr marL="2811597" algn="l" defTabSz="702899" rtl="0" eaLnBrk="1" latinLnBrk="0" hangingPunct="1">
      <a:defRPr sz="92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1</a:t>
            </a:fld>
            <a:endParaRPr lang="de-DE"/>
          </a:p>
        </p:txBody>
      </p:sp>
    </p:spTree>
    <p:extLst>
      <p:ext uri="{BB962C8B-B14F-4D97-AF65-F5344CB8AC3E}">
        <p14:creationId xmlns:p14="http://schemas.microsoft.com/office/powerpoint/2010/main" val="118812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10</a:t>
            </a:fld>
            <a:endParaRPr lang="de-DE"/>
          </a:p>
        </p:txBody>
      </p:sp>
    </p:spTree>
    <p:extLst>
      <p:ext uri="{BB962C8B-B14F-4D97-AF65-F5344CB8AC3E}">
        <p14:creationId xmlns:p14="http://schemas.microsoft.com/office/powerpoint/2010/main" val="3129717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2</a:t>
            </a:fld>
            <a:endParaRPr lang="de-DE"/>
          </a:p>
        </p:txBody>
      </p:sp>
    </p:spTree>
    <p:extLst>
      <p:ext uri="{BB962C8B-B14F-4D97-AF65-F5344CB8AC3E}">
        <p14:creationId xmlns:p14="http://schemas.microsoft.com/office/powerpoint/2010/main" val="1904724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3</a:t>
            </a:fld>
            <a:endParaRPr lang="de-DE"/>
          </a:p>
        </p:txBody>
      </p:sp>
    </p:spTree>
    <p:extLst>
      <p:ext uri="{BB962C8B-B14F-4D97-AF65-F5344CB8AC3E}">
        <p14:creationId xmlns:p14="http://schemas.microsoft.com/office/powerpoint/2010/main" val="2070534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4</a:t>
            </a:fld>
            <a:endParaRPr lang="de-DE"/>
          </a:p>
        </p:txBody>
      </p:sp>
    </p:spTree>
    <p:extLst>
      <p:ext uri="{BB962C8B-B14F-4D97-AF65-F5344CB8AC3E}">
        <p14:creationId xmlns:p14="http://schemas.microsoft.com/office/powerpoint/2010/main" val="2376441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5</a:t>
            </a:fld>
            <a:endParaRPr lang="de-DE"/>
          </a:p>
        </p:txBody>
      </p:sp>
    </p:spTree>
    <p:extLst>
      <p:ext uri="{BB962C8B-B14F-4D97-AF65-F5344CB8AC3E}">
        <p14:creationId xmlns:p14="http://schemas.microsoft.com/office/powerpoint/2010/main" val="1817459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6</a:t>
            </a:fld>
            <a:endParaRPr lang="de-DE"/>
          </a:p>
        </p:txBody>
      </p:sp>
    </p:spTree>
    <p:extLst>
      <p:ext uri="{BB962C8B-B14F-4D97-AF65-F5344CB8AC3E}">
        <p14:creationId xmlns:p14="http://schemas.microsoft.com/office/powerpoint/2010/main" val="3316504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7</a:t>
            </a:fld>
            <a:endParaRPr lang="de-DE"/>
          </a:p>
        </p:txBody>
      </p:sp>
    </p:spTree>
    <p:extLst>
      <p:ext uri="{BB962C8B-B14F-4D97-AF65-F5344CB8AC3E}">
        <p14:creationId xmlns:p14="http://schemas.microsoft.com/office/powerpoint/2010/main" val="4182821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8</a:t>
            </a:fld>
            <a:endParaRPr lang="de-DE"/>
          </a:p>
        </p:txBody>
      </p:sp>
    </p:spTree>
    <p:extLst>
      <p:ext uri="{BB962C8B-B14F-4D97-AF65-F5344CB8AC3E}">
        <p14:creationId xmlns:p14="http://schemas.microsoft.com/office/powerpoint/2010/main" val="93869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9325" y="1241425"/>
            <a:ext cx="23590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BCAF0C5-728A-4973-B22D-951052F8B782}" type="slidenum">
              <a:rPr lang="de-DE" smtClean="0"/>
              <a:t>9</a:t>
            </a:fld>
            <a:endParaRPr lang="de-DE"/>
          </a:p>
        </p:txBody>
      </p:sp>
    </p:spTree>
    <p:extLst>
      <p:ext uri="{BB962C8B-B14F-4D97-AF65-F5344CB8AC3E}">
        <p14:creationId xmlns:p14="http://schemas.microsoft.com/office/powerpoint/2010/main" val="2005068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399574" y="1237197"/>
            <a:ext cx="4528503" cy="2631887"/>
          </a:xfrm>
        </p:spPr>
        <p:txBody>
          <a:bodyPr anchor="b"/>
          <a:lstStyle>
            <a:lvl1pPr algn="ctr">
              <a:defRPr sz="3496"/>
            </a:lvl1pPr>
          </a:lstStyle>
          <a:p>
            <a:r>
              <a:rPr lang="de-DE" smtClean="0"/>
              <a:t>Titelmasterformat durch Klicken bearbeiten</a:t>
            </a:r>
            <a:endParaRPr lang="en-US" dirty="0"/>
          </a:p>
        </p:txBody>
      </p:sp>
      <p:sp>
        <p:nvSpPr>
          <p:cNvPr id="3" name="Subtitle 2"/>
          <p:cNvSpPr>
            <a:spLocks noGrp="1"/>
          </p:cNvSpPr>
          <p:nvPr>
            <p:ph type="subTitle" idx="1"/>
          </p:nvPr>
        </p:nvSpPr>
        <p:spPr>
          <a:xfrm>
            <a:off x="665956" y="3970580"/>
            <a:ext cx="3995738" cy="1825171"/>
          </a:xfrm>
        </p:spPr>
        <p:txBody>
          <a:bodyPr/>
          <a:lstStyle>
            <a:lvl1pPr marL="0" indent="0" algn="ctr">
              <a:buNone/>
              <a:defRPr sz="1398"/>
            </a:lvl1pPr>
            <a:lvl2pPr marL="266365" indent="0" algn="ctr">
              <a:buNone/>
              <a:defRPr sz="1165"/>
            </a:lvl2pPr>
            <a:lvl3pPr marL="532729" indent="0" algn="ctr">
              <a:buNone/>
              <a:defRPr sz="1049"/>
            </a:lvl3pPr>
            <a:lvl4pPr marL="799094" indent="0" algn="ctr">
              <a:buNone/>
              <a:defRPr sz="932"/>
            </a:lvl4pPr>
            <a:lvl5pPr marL="1065459" indent="0" algn="ctr">
              <a:buNone/>
              <a:defRPr sz="932"/>
            </a:lvl5pPr>
            <a:lvl6pPr marL="1331824" indent="0" algn="ctr">
              <a:buNone/>
              <a:defRPr sz="932"/>
            </a:lvl6pPr>
            <a:lvl7pPr marL="1598188" indent="0" algn="ctr">
              <a:buNone/>
              <a:defRPr sz="932"/>
            </a:lvl7pPr>
            <a:lvl8pPr marL="1864553" indent="0" algn="ctr">
              <a:buNone/>
              <a:defRPr sz="932"/>
            </a:lvl8pPr>
            <a:lvl9pPr marL="2130918" indent="0" algn="ctr">
              <a:buNone/>
              <a:defRPr sz="932"/>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15730CEC-397F-4C2C-A8F2-46833A4F9141}" type="datetimeFigureOut">
              <a:rPr lang="de-DE" smtClean="0"/>
              <a:t>08.06.2017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390249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5730CEC-397F-4C2C-A8F2-46833A4F9141}" type="datetimeFigureOut">
              <a:rPr lang="de-DE" smtClean="0"/>
              <a:t>08.06.2017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175752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2600" y="402483"/>
            <a:ext cx="1148775" cy="640647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366276" y="402483"/>
            <a:ext cx="3379728" cy="64064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5730CEC-397F-4C2C-A8F2-46833A4F9141}" type="datetimeFigureOut">
              <a:rPr lang="de-DE" smtClean="0"/>
              <a:t>08.06.2017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88306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5730CEC-397F-4C2C-A8F2-46833A4F9141}" type="datetimeFigureOut">
              <a:rPr lang="de-DE" smtClean="0"/>
              <a:t>08.06.2017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193580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63501" y="1884671"/>
            <a:ext cx="4595098" cy="3144614"/>
          </a:xfrm>
        </p:spPr>
        <p:txBody>
          <a:bodyPr anchor="b"/>
          <a:lstStyle>
            <a:lvl1pPr>
              <a:defRPr sz="3496"/>
            </a:lvl1pPr>
          </a:lstStyle>
          <a:p>
            <a:r>
              <a:rPr lang="de-DE" smtClean="0"/>
              <a:t>Titelmasterformat durch Klicken bearbeiten</a:t>
            </a:r>
            <a:endParaRPr lang="en-US" dirty="0"/>
          </a:p>
        </p:txBody>
      </p:sp>
      <p:sp>
        <p:nvSpPr>
          <p:cNvPr id="3" name="Text Placeholder 2"/>
          <p:cNvSpPr>
            <a:spLocks noGrp="1"/>
          </p:cNvSpPr>
          <p:nvPr>
            <p:ph type="body" idx="1"/>
          </p:nvPr>
        </p:nvSpPr>
        <p:spPr>
          <a:xfrm>
            <a:off x="363501" y="5059035"/>
            <a:ext cx="4595098" cy="1653678"/>
          </a:xfrm>
        </p:spPr>
        <p:txBody>
          <a:bodyPr/>
          <a:lstStyle>
            <a:lvl1pPr marL="0" indent="0">
              <a:buNone/>
              <a:defRPr sz="1398">
                <a:solidFill>
                  <a:schemeClr val="tx1"/>
                </a:solidFill>
              </a:defRPr>
            </a:lvl1pPr>
            <a:lvl2pPr marL="266365" indent="0">
              <a:buNone/>
              <a:defRPr sz="1165">
                <a:solidFill>
                  <a:schemeClr val="tx1">
                    <a:tint val="75000"/>
                  </a:schemeClr>
                </a:solidFill>
              </a:defRPr>
            </a:lvl2pPr>
            <a:lvl3pPr marL="532729" indent="0">
              <a:buNone/>
              <a:defRPr sz="1049">
                <a:solidFill>
                  <a:schemeClr val="tx1">
                    <a:tint val="75000"/>
                  </a:schemeClr>
                </a:solidFill>
              </a:defRPr>
            </a:lvl3pPr>
            <a:lvl4pPr marL="799094" indent="0">
              <a:buNone/>
              <a:defRPr sz="932">
                <a:solidFill>
                  <a:schemeClr val="tx1">
                    <a:tint val="75000"/>
                  </a:schemeClr>
                </a:solidFill>
              </a:defRPr>
            </a:lvl4pPr>
            <a:lvl5pPr marL="1065459" indent="0">
              <a:buNone/>
              <a:defRPr sz="932">
                <a:solidFill>
                  <a:schemeClr val="tx1">
                    <a:tint val="75000"/>
                  </a:schemeClr>
                </a:solidFill>
              </a:defRPr>
            </a:lvl5pPr>
            <a:lvl6pPr marL="1331824" indent="0">
              <a:buNone/>
              <a:defRPr sz="932">
                <a:solidFill>
                  <a:schemeClr val="tx1">
                    <a:tint val="75000"/>
                  </a:schemeClr>
                </a:solidFill>
              </a:defRPr>
            </a:lvl6pPr>
            <a:lvl7pPr marL="1598188" indent="0">
              <a:buNone/>
              <a:defRPr sz="932">
                <a:solidFill>
                  <a:schemeClr val="tx1">
                    <a:tint val="75000"/>
                  </a:schemeClr>
                </a:solidFill>
              </a:defRPr>
            </a:lvl7pPr>
            <a:lvl8pPr marL="1864553" indent="0">
              <a:buNone/>
              <a:defRPr sz="932">
                <a:solidFill>
                  <a:schemeClr val="tx1">
                    <a:tint val="75000"/>
                  </a:schemeClr>
                </a:solidFill>
              </a:defRPr>
            </a:lvl8pPr>
            <a:lvl9pPr marL="2130918" indent="0">
              <a:buNone/>
              <a:defRPr sz="932">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15730CEC-397F-4C2C-A8F2-46833A4F9141}" type="datetimeFigureOut">
              <a:rPr lang="de-DE" smtClean="0"/>
              <a:t>08.06.2017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102289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366276" y="2012414"/>
            <a:ext cx="2264251" cy="479654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2697123" y="2012414"/>
            <a:ext cx="2264251" cy="479654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5730CEC-397F-4C2C-A8F2-46833A4F9141}" type="datetimeFigureOut">
              <a:rPr lang="de-DE" smtClean="0"/>
              <a:t>08.06.2017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72982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366970" y="402484"/>
            <a:ext cx="4595098" cy="1461188"/>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366971" y="1853171"/>
            <a:ext cx="22538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de-DE" smtClean="0"/>
              <a:t>Textmasterformat bearbeiten</a:t>
            </a:r>
          </a:p>
        </p:txBody>
      </p:sp>
      <p:sp>
        <p:nvSpPr>
          <p:cNvPr id="4" name="Content Placeholder 3"/>
          <p:cNvSpPr>
            <a:spLocks noGrp="1"/>
          </p:cNvSpPr>
          <p:nvPr>
            <p:ph sz="half" idx="2"/>
          </p:nvPr>
        </p:nvSpPr>
        <p:spPr>
          <a:xfrm>
            <a:off x="366971" y="2761381"/>
            <a:ext cx="2253845" cy="40615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2697123" y="1853171"/>
            <a:ext cx="22649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de-DE" smtClean="0"/>
              <a:t>Textmasterformat bearbeiten</a:t>
            </a:r>
          </a:p>
        </p:txBody>
      </p:sp>
      <p:sp>
        <p:nvSpPr>
          <p:cNvPr id="6" name="Content Placeholder 5"/>
          <p:cNvSpPr>
            <a:spLocks noGrp="1"/>
          </p:cNvSpPr>
          <p:nvPr>
            <p:ph sz="quarter" idx="4"/>
          </p:nvPr>
        </p:nvSpPr>
        <p:spPr>
          <a:xfrm>
            <a:off x="2697123" y="2761381"/>
            <a:ext cx="2264945" cy="40615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15730CEC-397F-4C2C-A8F2-46833A4F9141}" type="datetimeFigureOut">
              <a:rPr lang="de-DE" smtClean="0"/>
              <a:t>08.06.2017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94384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15730CEC-397F-4C2C-A8F2-46833A4F9141}" type="datetimeFigureOut">
              <a:rPr lang="de-DE" smtClean="0"/>
              <a:t>08.06.2017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2037709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30CEC-397F-4C2C-A8F2-46833A4F9141}" type="datetimeFigureOut">
              <a:rPr lang="de-DE" smtClean="0"/>
              <a:t>08.06.2017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2608075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de-DE" smtClean="0"/>
              <a:t>Titelmasterformat durch Klicken bearbeiten</a:t>
            </a:r>
            <a:endParaRPr lang="en-US" dirty="0"/>
          </a:p>
        </p:txBody>
      </p:sp>
      <p:sp>
        <p:nvSpPr>
          <p:cNvPr id="3" name="Content Placeholder 2"/>
          <p:cNvSpPr>
            <a:spLocks noGrp="1"/>
          </p:cNvSpPr>
          <p:nvPr>
            <p:ph idx="1"/>
          </p:nvPr>
        </p:nvSpPr>
        <p:spPr>
          <a:xfrm>
            <a:off x="2264945" y="1088455"/>
            <a:ext cx="2697123" cy="5372269"/>
          </a:xfrm>
        </p:spPr>
        <p:txBody>
          <a:bodyPr/>
          <a:lstStyle>
            <a:lvl1pPr>
              <a:defRPr sz="1864"/>
            </a:lvl1pPr>
            <a:lvl2pPr>
              <a:defRPr sz="1631"/>
            </a:lvl2pPr>
            <a:lvl3pPr>
              <a:defRPr sz="1398"/>
            </a:lvl3pPr>
            <a:lvl4pPr>
              <a:defRPr sz="1165"/>
            </a:lvl4pPr>
            <a:lvl5pPr>
              <a:defRPr sz="1165"/>
            </a:lvl5pPr>
            <a:lvl6pPr>
              <a:defRPr sz="1165"/>
            </a:lvl6pPr>
            <a:lvl7pPr>
              <a:defRPr sz="1165"/>
            </a:lvl7pPr>
            <a:lvl8pPr>
              <a:defRPr sz="1165"/>
            </a:lvl8pPr>
            <a:lvl9pPr>
              <a:defRPr sz="1165"/>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de-DE" smtClean="0"/>
              <a:t>Textmasterformat bearbeiten</a:t>
            </a:r>
          </a:p>
        </p:txBody>
      </p:sp>
      <p:sp>
        <p:nvSpPr>
          <p:cNvPr id="5" name="Date Placeholder 4"/>
          <p:cNvSpPr>
            <a:spLocks noGrp="1"/>
          </p:cNvSpPr>
          <p:nvPr>
            <p:ph type="dt" sz="half" idx="10"/>
          </p:nvPr>
        </p:nvSpPr>
        <p:spPr/>
        <p:txBody>
          <a:bodyPr/>
          <a:lstStyle/>
          <a:p>
            <a:fld id="{15730CEC-397F-4C2C-A8F2-46833A4F9141}" type="datetimeFigureOut">
              <a:rPr lang="de-DE" smtClean="0"/>
              <a:t>08.06.2017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339643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264945" y="1088455"/>
            <a:ext cx="2697123" cy="5372269"/>
          </a:xfrm>
        </p:spPr>
        <p:txBody>
          <a:bodyPr anchor="t"/>
          <a:lstStyle>
            <a:lvl1pPr marL="0" indent="0">
              <a:buNone/>
              <a:defRPr sz="1864"/>
            </a:lvl1pPr>
            <a:lvl2pPr marL="266365" indent="0">
              <a:buNone/>
              <a:defRPr sz="1631"/>
            </a:lvl2pPr>
            <a:lvl3pPr marL="532729" indent="0">
              <a:buNone/>
              <a:defRPr sz="1398"/>
            </a:lvl3pPr>
            <a:lvl4pPr marL="799094" indent="0">
              <a:buNone/>
              <a:defRPr sz="1165"/>
            </a:lvl4pPr>
            <a:lvl5pPr marL="1065459" indent="0">
              <a:buNone/>
              <a:defRPr sz="1165"/>
            </a:lvl5pPr>
            <a:lvl6pPr marL="1331824" indent="0">
              <a:buNone/>
              <a:defRPr sz="1165"/>
            </a:lvl6pPr>
            <a:lvl7pPr marL="1598188" indent="0">
              <a:buNone/>
              <a:defRPr sz="1165"/>
            </a:lvl7pPr>
            <a:lvl8pPr marL="1864553" indent="0">
              <a:buNone/>
              <a:defRPr sz="1165"/>
            </a:lvl8pPr>
            <a:lvl9pPr marL="2130918" indent="0">
              <a:buNone/>
              <a:defRPr sz="1165"/>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de-DE" smtClean="0"/>
              <a:t>Textmasterformat bearbeiten</a:t>
            </a:r>
          </a:p>
        </p:txBody>
      </p:sp>
      <p:sp>
        <p:nvSpPr>
          <p:cNvPr id="5" name="Date Placeholder 4"/>
          <p:cNvSpPr>
            <a:spLocks noGrp="1"/>
          </p:cNvSpPr>
          <p:nvPr>
            <p:ph type="dt" sz="half" idx="10"/>
          </p:nvPr>
        </p:nvSpPr>
        <p:spPr/>
        <p:txBody>
          <a:bodyPr/>
          <a:lstStyle/>
          <a:p>
            <a:fld id="{15730CEC-397F-4C2C-A8F2-46833A4F9141}" type="datetimeFigureOut">
              <a:rPr lang="de-DE" smtClean="0"/>
              <a:t>08.06.2017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DAC66-5EC2-485B-90E0-4C52571DBD56}" type="slidenum">
              <a:rPr lang="de-DE" smtClean="0"/>
              <a:t>‹Nr.›</a:t>
            </a:fld>
            <a:endParaRPr lang="de-DE"/>
          </a:p>
        </p:txBody>
      </p:sp>
    </p:spTree>
    <p:extLst>
      <p:ext uri="{BB962C8B-B14F-4D97-AF65-F5344CB8AC3E}">
        <p14:creationId xmlns:p14="http://schemas.microsoft.com/office/powerpoint/2010/main" val="237714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56000">
              <a:schemeClr val="bg1"/>
            </a:gs>
            <a:gs pos="83000">
              <a:schemeClr val="tx2">
                <a:lumMod val="20000"/>
                <a:lumOff val="80000"/>
              </a:schemeClr>
            </a:gs>
            <a:gs pos="100000">
              <a:schemeClr val="accent1">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366276" y="7006700"/>
            <a:ext cx="1198721" cy="402483"/>
          </a:xfrm>
          <a:prstGeom prst="rect">
            <a:avLst/>
          </a:prstGeom>
        </p:spPr>
        <p:txBody>
          <a:bodyPr vert="horz" lIns="91440" tIns="45720" rIns="91440" bIns="45720" rtlCol="0" anchor="ctr"/>
          <a:lstStyle>
            <a:lvl1pPr algn="l">
              <a:defRPr sz="699">
                <a:solidFill>
                  <a:schemeClr val="tx1">
                    <a:tint val="75000"/>
                  </a:schemeClr>
                </a:solidFill>
              </a:defRPr>
            </a:lvl1pPr>
          </a:lstStyle>
          <a:p>
            <a:fld id="{15730CEC-397F-4C2C-A8F2-46833A4F9141}" type="datetimeFigureOut">
              <a:rPr lang="de-DE" smtClean="0"/>
              <a:t>08.06.2017</a:t>
            </a:fld>
            <a:endParaRPr lang="de-DE"/>
          </a:p>
        </p:txBody>
      </p:sp>
      <p:sp>
        <p:nvSpPr>
          <p:cNvPr id="5" name="Footer Placeholder 4"/>
          <p:cNvSpPr>
            <a:spLocks noGrp="1"/>
          </p:cNvSpPr>
          <p:nvPr>
            <p:ph type="ftr" sz="quarter" idx="3"/>
          </p:nvPr>
        </p:nvSpPr>
        <p:spPr>
          <a:xfrm>
            <a:off x="1764784" y="7006700"/>
            <a:ext cx="1798082" cy="402483"/>
          </a:xfrm>
          <a:prstGeom prst="rect">
            <a:avLst/>
          </a:prstGeom>
        </p:spPr>
        <p:txBody>
          <a:bodyPr vert="horz" lIns="91440" tIns="45720" rIns="91440" bIns="45720" rtlCol="0" anchor="ctr"/>
          <a:lstStyle>
            <a:lvl1pPr algn="ctr">
              <a:defRPr sz="699">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3762653" y="7006700"/>
            <a:ext cx="1198721" cy="402483"/>
          </a:xfrm>
          <a:prstGeom prst="rect">
            <a:avLst/>
          </a:prstGeom>
        </p:spPr>
        <p:txBody>
          <a:bodyPr vert="horz" lIns="91440" tIns="45720" rIns="91440" bIns="45720" rtlCol="0" anchor="ctr"/>
          <a:lstStyle>
            <a:lvl1pPr algn="r">
              <a:defRPr sz="699">
                <a:solidFill>
                  <a:schemeClr val="tx1">
                    <a:tint val="75000"/>
                  </a:schemeClr>
                </a:solidFill>
              </a:defRPr>
            </a:lvl1pPr>
          </a:lstStyle>
          <a:p>
            <a:fld id="{BBADAC66-5EC2-485B-90E0-4C52571DBD56}" type="slidenum">
              <a:rPr lang="de-DE" smtClean="0"/>
              <a:t>‹Nr.›</a:t>
            </a:fld>
            <a:endParaRPr lang="de-DE"/>
          </a:p>
        </p:txBody>
      </p:sp>
    </p:spTree>
    <p:extLst>
      <p:ext uri="{BB962C8B-B14F-4D97-AF65-F5344CB8AC3E}">
        <p14:creationId xmlns:p14="http://schemas.microsoft.com/office/powerpoint/2010/main" val="34465963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32729" rtl="0" eaLnBrk="1" latinLnBrk="0" hangingPunct="1">
        <a:lnSpc>
          <a:spcPct val="90000"/>
        </a:lnSpc>
        <a:spcBef>
          <a:spcPct val="0"/>
        </a:spcBef>
        <a:buNone/>
        <a:defRPr sz="2563" kern="1200">
          <a:solidFill>
            <a:schemeClr val="tx1"/>
          </a:solidFill>
          <a:latin typeface="+mj-lt"/>
          <a:ea typeface="+mj-ea"/>
          <a:cs typeface="+mj-cs"/>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p:bodyStyle>
    <p:otherStyle>
      <a:defPPr>
        <a:defRPr lang="en-US"/>
      </a:defPPr>
      <a:lvl1pPr marL="0" algn="l" defTabSz="532729" rtl="0" eaLnBrk="1" latinLnBrk="0" hangingPunct="1">
        <a:defRPr sz="1049" kern="1200">
          <a:solidFill>
            <a:schemeClr val="tx1"/>
          </a:solidFill>
          <a:latin typeface="+mn-lt"/>
          <a:ea typeface="+mn-ea"/>
          <a:cs typeface="+mn-cs"/>
        </a:defRPr>
      </a:lvl1pPr>
      <a:lvl2pPr marL="266365" algn="l" defTabSz="532729" rtl="0" eaLnBrk="1" latinLnBrk="0" hangingPunct="1">
        <a:defRPr sz="1049" kern="1200">
          <a:solidFill>
            <a:schemeClr val="tx1"/>
          </a:solidFill>
          <a:latin typeface="+mn-lt"/>
          <a:ea typeface="+mn-ea"/>
          <a:cs typeface="+mn-cs"/>
        </a:defRPr>
      </a:lvl2pPr>
      <a:lvl3pPr marL="532729" algn="l" defTabSz="532729" rtl="0" eaLnBrk="1" latinLnBrk="0" hangingPunct="1">
        <a:defRPr sz="1049" kern="1200">
          <a:solidFill>
            <a:schemeClr val="tx1"/>
          </a:solidFill>
          <a:latin typeface="+mn-lt"/>
          <a:ea typeface="+mn-ea"/>
          <a:cs typeface="+mn-cs"/>
        </a:defRPr>
      </a:lvl3pPr>
      <a:lvl4pPr marL="799094" algn="l" defTabSz="532729" rtl="0" eaLnBrk="1" latinLnBrk="0" hangingPunct="1">
        <a:defRPr sz="1049" kern="1200">
          <a:solidFill>
            <a:schemeClr val="tx1"/>
          </a:solidFill>
          <a:latin typeface="+mn-lt"/>
          <a:ea typeface="+mn-ea"/>
          <a:cs typeface="+mn-cs"/>
        </a:defRPr>
      </a:lvl4pPr>
      <a:lvl5pPr marL="1065459" algn="l" defTabSz="532729" rtl="0" eaLnBrk="1" latinLnBrk="0" hangingPunct="1">
        <a:defRPr sz="1049" kern="1200">
          <a:solidFill>
            <a:schemeClr val="tx1"/>
          </a:solidFill>
          <a:latin typeface="+mn-lt"/>
          <a:ea typeface="+mn-ea"/>
          <a:cs typeface="+mn-cs"/>
        </a:defRPr>
      </a:lvl5pPr>
      <a:lvl6pPr marL="1331824" algn="l" defTabSz="532729" rtl="0" eaLnBrk="1" latinLnBrk="0" hangingPunct="1">
        <a:defRPr sz="1049" kern="1200">
          <a:solidFill>
            <a:schemeClr val="tx1"/>
          </a:solidFill>
          <a:latin typeface="+mn-lt"/>
          <a:ea typeface="+mn-ea"/>
          <a:cs typeface="+mn-cs"/>
        </a:defRPr>
      </a:lvl6pPr>
      <a:lvl7pPr marL="1598188" algn="l" defTabSz="532729" rtl="0" eaLnBrk="1" latinLnBrk="0" hangingPunct="1">
        <a:defRPr sz="1049" kern="1200">
          <a:solidFill>
            <a:schemeClr val="tx1"/>
          </a:solidFill>
          <a:latin typeface="+mn-lt"/>
          <a:ea typeface="+mn-ea"/>
          <a:cs typeface="+mn-cs"/>
        </a:defRPr>
      </a:lvl7pPr>
      <a:lvl8pPr marL="1864553" algn="l" defTabSz="532729" rtl="0" eaLnBrk="1" latinLnBrk="0" hangingPunct="1">
        <a:defRPr sz="1049" kern="1200">
          <a:solidFill>
            <a:schemeClr val="tx1"/>
          </a:solidFill>
          <a:latin typeface="+mn-lt"/>
          <a:ea typeface="+mn-ea"/>
          <a:cs typeface="+mn-cs"/>
        </a:defRPr>
      </a:lvl8pPr>
      <a:lvl9pPr marL="2130918" algn="l" defTabSz="532729" rtl="0" eaLnBrk="1" latinLnBrk="0" hangingPunct="1">
        <a:defRPr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1601062"/>
          </a:xfrm>
          <a:prstGeom prst="rect">
            <a:avLst/>
          </a:prstGeom>
        </p:spPr>
        <p:txBody>
          <a:bodyPr vert="horz" lIns="69782" tIns="34891" rIns="69782" bIns="34891"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smtClean="0"/>
              <a:t>Kinder- und Jugendbücher in der Theorie</a:t>
            </a:r>
            <a:endParaRPr lang="de-DE" sz="2800" dirty="0"/>
          </a:p>
          <a:p>
            <a:r>
              <a:rPr lang="de-DE" sz="1600" i="1" dirty="0" smtClean="0"/>
              <a:t>Überlegungen der Literaturwissenschaft</a:t>
            </a:r>
            <a:endParaRPr lang="de-DE" sz="1600" dirty="0"/>
          </a:p>
          <a:p>
            <a:endParaRPr lang="de-DE" sz="1600" dirty="0"/>
          </a:p>
        </p:txBody>
      </p:sp>
      <p:sp>
        <p:nvSpPr>
          <p:cNvPr id="9" name="Textfeld 8"/>
          <p:cNvSpPr txBox="1"/>
          <p:nvPr/>
        </p:nvSpPr>
        <p:spPr>
          <a:xfrm>
            <a:off x="645488" y="2349666"/>
            <a:ext cx="4036673" cy="2862322"/>
          </a:xfrm>
          <a:prstGeom prst="rect">
            <a:avLst/>
          </a:prstGeom>
          <a:noFill/>
        </p:spPr>
        <p:txBody>
          <a:bodyPr wrap="square" numCol="1" spcCol="360000" rtlCol="0">
            <a:spAutoFit/>
          </a:bodyPr>
          <a:lstStyle/>
          <a:p>
            <a:pPr algn="just"/>
            <a:r>
              <a:rPr lang="de-DE" sz="1200" dirty="0" smtClean="0">
                <a:cs typeface="Arial" panose="020B0604020202020204" pitchFamily="34" charset="0"/>
              </a:rPr>
              <a:t>Kinder- und Jugendbücher bilden innerhalb der  Literatur-wissenschaft nach eigenem Verständnis für die sozialistischen Gesellschaftsordnungen des 20. Jahrhunderts einen der wichtigsten Komplexe.  Als Bestandteil der Erziehung kommt dem Lesen eine essentielle Aufgabe zu: die weltanschauliche Formung und Bildung des Kindes zu einem aufrechten Kommunisten. Die Einführung in die Gesellschaft und ihre Vorstellungswelten erfolgt nicht zuletzt durch das Lesen. Darum formulierte die KPdSU bereits in den 20er Jahren verbindliche Richtlinien für Kinder- und Jugendbücher. </a:t>
            </a:r>
          </a:p>
          <a:p>
            <a:pPr algn="just"/>
            <a:r>
              <a:rPr lang="de-DE" sz="1200" dirty="0" smtClean="0">
                <a:cs typeface="Arial" panose="020B0604020202020204" pitchFamily="34" charset="0"/>
              </a:rPr>
              <a:t>Systemvorstellungen, Menschenbilder und pädagogische Ansätze beschäftigen bis heute die Literaturwissenschaft. Neben den ausgebreiteten Forschungen aus der DDR-Zeit sind daher hier auch neue Studien und ein Handbuch vorzustellen, das wir dankbar für die Ausstellung genutzt haben.</a:t>
            </a:r>
          </a:p>
        </p:txBody>
      </p:sp>
      <p:sp>
        <p:nvSpPr>
          <p:cNvPr id="2" name="Textfeld 1"/>
          <p:cNvSpPr txBox="1"/>
          <p:nvPr/>
        </p:nvSpPr>
        <p:spPr>
          <a:xfrm>
            <a:off x="701217" y="6384648"/>
            <a:ext cx="3925216" cy="944361"/>
          </a:xfrm>
          <a:prstGeom prst="rect">
            <a:avLst/>
          </a:prstGeom>
          <a:noFill/>
        </p:spPr>
        <p:txBody>
          <a:bodyPr wrap="square" rtlCol="0">
            <a:spAutoFit/>
          </a:bodyPr>
          <a:lstStyle/>
          <a:p>
            <a:r>
              <a:rPr lang="de-DE" i="1" dirty="0" smtClean="0"/>
              <a:t>„Lesen </a:t>
            </a:r>
            <a:r>
              <a:rPr lang="de-DE" i="1" dirty="0"/>
              <a:t>heißt mit einem fremden Kopfe, statt des </a:t>
            </a:r>
            <a:r>
              <a:rPr lang="de-DE" i="1" dirty="0" smtClean="0"/>
              <a:t>			eigenen</a:t>
            </a:r>
            <a:r>
              <a:rPr lang="de-DE" i="1" dirty="0"/>
              <a:t>, denken</a:t>
            </a:r>
            <a:r>
              <a:rPr lang="de-DE" i="1" dirty="0" smtClean="0"/>
              <a:t>.“</a:t>
            </a:r>
          </a:p>
          <a:p>
            <a:r>
              <a:rPr lang="de-DE" dirty="0"/>
              <a:t>	</a:t>
            </a:r>
            <a:r>
              <a:rPr lang="de-DE" dirty="0" smtClean="0"/>
              <a:t>		</a:t>
            </a:r>
          </a:p>
          <a:p>
            <a:r>
              <a:rPr lang="de-DE" dirty="0"/>
              <a:t>	</a:t>
            </a:r>
            <a:r>
              <a:rPr lang="de-DE" dirty="0" smtClean="0"/>
              <a:t>		- Arthur Schopenhauer</a:t>
            </a:r>
            <a:endParaRPr lang="de-DE"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4406"/>
            <a:ext cx="5327650" cy="7530862"/>
          </a:xfrm>
          <a:prstGeom prst="rect">
            <a:avLst/>
          </a:prstGeom>
        </p:spPr>
      </p:pic>
    </p:spTree>
    <p:extLst>
      <p:ext uri="{BB962C8B-B14F-4D97-AF65-F5344CB8AC3E}">
        <p14:creationId xmlns:p14="http://schemas.microsoft.com/office/powerpoint/2010/main" val="1346394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481263" y="400993"/>
            <a:ext cx="4514249" cy="937487"/>
          </a:xfrm>
        </p:spPr>
        <p:txBody>
          <a:bodyPr>
            <a:normAutofit lnSpcReduction="10000"/>
          </a:bodyPr>
          <a:lstStyle/>
          <a:p>
            <a:r>
              <a:rPr lang="de-DE" sz="2800" dirty="0"/>
              <a:t>Science-Fiction</a:t>
            </a:r>
          </a:p>
          <a:p>
            <a:r>
              <a:rPr lang="de-DE" sz="1600" dirty="0" smtClean="0"/>
              <a:t>Zwischen „Schund“ und wissenschaftlicher </a:t>
            </a:r>
            <a:r>
              <a:rPr lang="de-DE" sz="1600" dirty="0" err="1" smtClean="0"/>
              <a:t>Phantastie</a:t>
            </a:r>
            <a:endParaRPr lang="de-DE" sz="1600" dirty="0" smtClean="0"/>
          </a:p>
          <a:p>
            <a:endParaRPr lang="de-DE" sz="1600" dirty="0" smtClean="0"/>
          </a:p>
        </p:txBody>
      </p:sp>
      <p:sp>
        <p:nvSpPr>
          <p:cNvPr id="6" name="Textfeld 5"/>
          <p:cNvSpPr txBox="1"/>
          <p:nvPr/>
        </p:nvSpPr>
        <p:spPr>
          <a:xfrm>
            <a:off x="589761" y="1560394"/>
            <a:ext cx="4036673" cy="3970318"/>
          </a:xfrm>
          <a:prstGeom prst="rect">
            <a:avLst/>
          </a:prstGeom>
          <a:noFill/>
        </p:spPr>
        <p:txBody>
          <a:bodyPr wrap="square" numCol="1" spcCol="360000" rtlCol="0">
            <a:spAutoFit/>
          </a:bodyPr>
          <a:lstStyle/>
          <a:p>
            <a:pPr algn="just"/>
            <a:r>
              <a:rPr lang="de-DE" sz="1200" dirty="0" smtClean="0"/>
              <a:t>Science-Fiction-</a:t>
            </a:r>
            <a:r>
              <a:rPr lang="de-DE" sz="1200" dirty="0"/>
              <a:t>L</a:t>
            </a:r>
            <a:r>
              <a:rPr lang="de-DE" sz="1200" dirty="0" smtClean="0"/>
              <a:t>iteratur für Kinder wie für Erwachsene gehörte ebenso wie etwa der Kriminalroman in Ost und West lange zu den Genres, die als </a:t>
            </a:r>
            <a:r>
              <a:rPr lang="de-DE" sz="1200" dirty="0"/>
              <a:t>Unterhaltungsliteratur </a:t>
            </a:r>
            <a:r>
              <a:rPr lang="de-DE" sz="1200" dirty="0" smtClean="0"/>
              <a:t>abgetan wurden. Mitunter wurde sie als „Schund“ schlicht verdammt. Auch die Literaturwissenschaft beachtete sie kaum.</a:t>
            </a:r>
            <a:endParaRPr lang="de-DE" sz="1200" dirty="0"/>
          </a:p>
          <a:p>
            <a:pPr algn="just"/>
            <a:r>
              <a:rPr lang="de-DE" sz="1200" dirty="0" smtClean="0"/>
              <a:t>In der DDR erfreute sich Science-Fiction dennoch einer beachtlichen Beliebtheit, gerade auch als leicht fassliche, spannende Abenteuer für Kinder und Jugendliche. Als „Zu-</a:t>
            </a:r>
            <a:r>
              <a:rPr lang="de-DE" sz="1200" dirty="0" err="1" smtClean="0"/>
              <a:t>kunftsromane</a:t>
            </a:r>
            <a:r>
              <a:rPr lang="de-DE" sz="1200" dirty="0" smtClean="0"/>
              <a:t>“ oder „wissenschaftlich-phantastische </a:t>
            </a:r>
            <a:r>
              <a:rPr lang="de-DE" sz="1200" dirty="0" err="1" smtClean="0"/>
              <a:t>Litera-tur</a:t>
            </a:r>
            <a:r>
              <a:rPr lang="de-DE" sz="1200" dirty="0" smtClean="0"/>
              <a:t>“ (eine Rückübersetzung aus dem Russischen als offizielle Bezeichnung)  versprachen sie zudem einen Blick in eine Zeit, in der die kommunistische Idee ihrer Realisierung schon viel näher gekommen war. Zu den Werken, die eine besonders hohe Auflage erzielten, gehörten zum Beispiel die Roman </a:t>
            </a:r>
            <a:r>
              <a:rPr lang="de-DE" sz="1200" i="1" dirty="0" err="1"/>
              <a:t>Titanus</a:t>
            </a:r>
            <a:r>
              <a:rPr lang="de-DE" sz="1200" dirty="0"/>
              <a:t> </a:t>
            </a:r>
            <a:r>
              <a:rPr lang="de-DE" sz="1200" dirty="0" smtClean="0"/>
              <a:t>und </a:t>
            </a:r>
            <a:r>
              <a:rPr lang="de-DE" sz="1200" i="1" dirty="0" smtClean="0"/>
              <a:t>Heimkehr </a:t>
            </a:r>
            <a:r>
              <a:rPr lang="de-DE" sz="1200" i="1" dirty="0"/>
              <a:t>der Vorfahren</a:t>
            </a:r>
            <a:r>
              <a:rPr lang="de-DE" sz="1200" dirty="0"/>
              <a:t> </a:t>
            </a:r>
            <a:r>
              <a:rPr lang="de-DE" sz="1200" dirty="0" smtClean="0"/>
              <a:t>von Eberhard </a:t>
            </a:r>
            <a:r>
              <a:rPr lang="de-DE" sz="1200" dirty="0" err="1" smtClean="0"/>
              <a:t>del‘Antonio</a:t>
            </a:r>
            <a:r>
              <a:rPr lang="de-DE" sz="1200" dirty="0" smtClean="0"/>
              <a:t> (1959/66), die es auf über eine halbe Million Exemplare brachten, aber auch andere Texte sind in sechsstelliger Auflagenhöhe verbreitet und gelesen worden. </a:t>
            </a:r>
          </a:p>
          <a:p>
            <a:pPr algn="just"/>
            <a:r>
              <a:rPr lang="de-DE" sz="1200" dirty="0" smtClean="0"/>
              <a:t>Ein </a:t>
            </a:r>
            <a:r>
              <a:rPr lang="de-DE" sz="1200" dirty="0"/>
              <a:t>Großteil der Veröffentlichungen erfolgte durch den Verlag Neues Leben, der als „Verlag der jungen Generation“ der FDJ unterstand.</a:t>
            </a:r>
          </a:p>
        </p:txBody>
      </p:sp>
    </p:spTree>
    <p:extLst>
      <p:ext uri="{BB962C8B-B14F-4D97-AF65-F5344CB8AC3E}">
        <p14:creationId xmlns:p14="http://schemas.microsoft.com/office/powerpoint/2010/main" val="3153666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946544"/>
          </a:xfrm>
          <a:prstGeom prst="rect">
            <a:avLst/>
          </a:prstGeom>
        </p:spPr>
        <p:txBody>
          <a:bodyPr vert="horz" lIns="69782" tIns="34891" rIns="69782" bIns="34891"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smtClean="0"/>
              <a:t>Abenteuer- und Kriminalliteratur</a:t>
            </a:r>
            <a:endParaRPr lang="de-DE" sz="2800" dirty="0"/>
          </a:p>
          <a:p>
            <a:r>
              <a:rPr lang="de-DE" sz="1600" i="1" dirty="0" smtClean="0"/>
              <a:t>Egoismus als </a:t>
            </a:r>
            <a:r>
              <a:rPr lang="de-DE" sz="1600" i="1" dirty="0"/>
              <a:t>N</a:t>
            </a:r>
            <a:r>
              <a:rPr lang="de-DE" sz="1600" i="1" dirty="0" smtClean="0"/>
              <a:t>ervenkitzel</a:t>
            </a:r>
            <a:endParaRPr lang="de-DE" sz="1600" dirty="0"/>
          </a:p>
          <a:p>
            <a:endParaRPr lang="de-DE" sz="1600" dirty="0"/>
          </a:p>
        </p:txBody>
      </p:sp>
      <p:sp>
        <p:nvSpPr>
          <p:cNvPr id="9" name="Textfeld 8"/>
          <p:cNvSpPr txBox="1"/>
          <p:nvPr/>
        </p:nvSpPr>
        <p:spPr>
          <a:xfrm>
            <a:off x="645488" y="2349666"/>
            <a:ext cx="4036673" cy="3416320"/>
          </a:xfrm>
          <a:prstGeom prst="rect">
            <a:avLst/>
          </a:prstGeom>
          <a:noFill/>
        </p:spPr>
        <p:txBody>
          <a:bodyPr wrap="square" numCol="1" spcCol="360000" rtlCol="0">
            <a:spAutoFit/>
          </a:bodyPr>
          <a:lstStyle/>
          <a:p>
            <a:pPr algn="just"/>
            <a:r>
              <a:rPr lang="de-DE" sz="1200" dirty="0" smtClean="0">
                <a:cs typeface="Arial" panose="020B0604020202020204" pitchFamily="34" charset="0"/>
              </a:rPr>
              <a:t>Das „Abenteuer“ als Erzählkonzeption war für die DDR-Literatur ein schwieriges Feld. Es erfreute sich generations-übergreifend hoher Beliebtheit. Aber es öffnete ein Tor für ungeheure ideologische Gefahren: Abenteuerlichkeit als westlicher Lebensstil, in dem „absolute Freiheit“ mit „absolutem Egoismus“ gleichgesetzt wird. Zu vermeiden galt also „eine Abenteuerlichkeit, in der Sich-Ausleben, Sex und Scheckbuch verführerisch als Merkmale einer ›freien‹ Persönlichkeit locken, in der der Verbrecher von einst und heute ein angesehener Mann ist.“</a:t>
            </a:r>
            <a:r>
              <a:rPr lang="de-DE" sz="1200" baseline="30000" dirty="0" smtClean="0">
                <a:cs typeface="Arial" panose="020B0604020202020204" pitchFamily="34" charset="0"/>
              </a:rPr>
              <a:t>1</a:t>
            </a:r>
          </a:p>
          <a:p>
            <a:pPr algn="just"/>
            <a:r>
              <a:rPr lang="de-DE" sz="1200" dirty="0" smtClean="0">
                <a:cs typeface="Arial" panose="020B0604020202020204" pitchFamily="34" charset="0"/>
              </a:rPr>
              <a:t>Die beliebte Hauptfigur eines »</a:t>
            </a:r>
            <a:r>
              <a:rPr lang="de-DE" sz="1200" dirty="0" err="1" smtClean="0">
                <a:cs typeface="Arial" panose="020B0604020202020204" pitchFamily="34" charset="0"/>
              </a:rPr>
              <a:t>hardboiled</a:t>
            </a:r>
            <a:r>
              <a:rPr lang="de-DE" sz="1200" dirty="0" smtClean="0">
                <a:cs typeface="Arial" panose="020B0604020202020204" pitchFamily="34" charset="0"/>
              </a:rPr>
              <a:t> </a:t>
            </a:r>
            <a:r>
              <a:rPr lang="de-DE" sz="1200" dirty="0" err="1" smtClean="0">
                <a:cs typeface="Arial" panose="020B0604020202020204" pitchFamily="34" charset="0"/>
              </a:rPr>
              <a:t>detective</a:t>
            </a:r>
            <a:r>
              <a:rPr lang="de-DE" sz="1200" dirty="0" smtClean="0">
                <a:cs typeface="Arial" panose="020B0604020202020204" pitchFamily="34" charset="0"/>
              </a:rPr>
              <a:t>« wird somit zu einem Sinnbild westlichen Egoismus. In der DDR- Literatur tritt das Abenteuer in den Hintergrund und wird zur Begleiterscheinung einer Gesellschaft, die ihr Handeln aus wissenschaftlichen Richtlinien ableitet und jenen Augenblick des Abenteuers in der Grenzüberschreitung und Erforschung des Neulands findet. Kurz, ein Abenteuer „aus gesell-</a:t>
            </a:r>
            <a:r>
              <a:rPr lang="de-DE" sz="1200" dirty="0" err="1" smtClean="0">
                <a:cs typeface="Arial" panose="020B0604020202020204" pitchFamily="34" charset="0"/>
              </a:rPr>
              <a:t>schaftlicher</a:t>
            </a:r>
            <a:r>
              <a:rPr lang="de-DE" sz="1200" dirty="0" smtClean="0">
                <a:cs typeface="Arial" panose="020B0604020202020204" pitchFamily="34" charset="0"/>
              </a:rPr>
              <a:t> Verantwortung.“</a:t>
            </a:r>
            <a:r>
              <a:rPr lang="de-DE" sz="1200" baseline="30000" dirty="0" smtClean="0">
                <a:cs typeface="Arial" panose="020B0604020202020204" pitchFamily="34" charset="0"/>
              </a:rPr>
              <a:t>2</a:t>
            </a:r>
            <a:endParaRPr lang="de-DE" sz="1200" baseline="30000" dirty="0">
              <a:cs typeface="Arial" panose="020B0604020202020204" pitchFamily="34" charset="0"/>
            </a:endParaRPr>
          </a:p>
        </p:txBody>
      </p:sp>
      <p:sp>
        <p:nvSpPr>
          <p:cNvPr id="5" name="Fußzeilenplatzhalter 6"/>
          <p:cNvSpPr>
            <a:spLocks noGrp="1"/>
          </p:cNvSpPr>
          <p:nvPr>
            <p:ph type="ftr" sz="quarter" idx="11"/>
          </p:nvPr>
        </p:nvSpPr>
        <p:spPr>
          <a:xfrm>
            <a:off x="645489" y="6775251"/>
            <a:ext cx="4036672" cy="402483"/>
          </a:xfrm>
        </p:spPr>
        <p:txBody>
          <a:bodyPr/>
          <a:lstStyle/>
          <a:p>
            <a:pPr algn="l"/>
            <a:r>
              <a:rPr lang="de-DE" sz="763" baseline="30000" dirty="0"/>
              <a:t>1</a:t>
            </a:r>
            <a:r>
              <a:rPr lang="de-DE" sz="763" dirty="0"/>
              <a:t> Steinlein/Strobel/Kramer: Handbuch zur Kinder- und </a:t>
            </a:r>
            <a:r>
              <a:rPr lang="de-DE" sz="763" dirty="0" smtClean="0"/>
              <a:t>Jugendliteratur</a:t>
            </a:r>
            <a:r>
              <a:rPr lang="de-DE" sz="763" dirty="0"/>
              <a:t>. SBZ/DDR. Von 1945-1990, Stuttgart 2006, Spalte </a:t>
            </a:r>
            <a:r>
              <a:rPr lang="de-DE" sz="763" dirty="0" smtClean="0"/>
              <a:t>453.</a:t>
            </a:r>
          </a:p>
          <a:p>
            <a:pPr algn="l"/>
            <a:r>
              <a:rPr lang="de-DE" sz="763" dirty="0" smtClean="0"/>
              <a:t>2 Ebd. </a:t>
            </a:r>
            <a:endParaRPr lang="de-DE" sz="763" dirty="0"/>
          </a:p>
        </p:txBody>
      </p:sp>
    </p:spTree>
    <p:extLst>
      <p:ext uri="{BB962C8B-B14F-4D97-AF65-F5344CB8AC3E}">
        <p14:creationId xmlns:p14="http://schemas.microsoft.com/office/powerpoint/2010/main" val="1417087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937487"/>
          </a:xfrm>
          <a:prstGeom prst="rect">
            <a:avLst/>
          </a:prstGeom>
        </p:spPr>
        <p:txBody>
          <a:bodyPr vert="horz" lIns="69782" tIns="34891" rIns="69782" bIns="34891"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smtClean="0"/>
              <a:t>Bilderbücher &amp; Märchen</a:t>
            </a:r>
            <a:endParaRPr lang="de-DE" sz="2800" dirty="0"/>
          </a:p>
          <a:p>
            <a:r>
              <a:rPr lang="de-DE" sz="1600" i="1" dirty="0" smtClean="0"/>
              <a:t>Brauchen Kinder Märchen?</a:t>
            </a:r>
            <a:endParaRPr lang="de-DE" sz="1600" dirty="0"/>
          </a:p>
          <a:p>
            <a:endParaRPr lang="de-DE" sz="1600" dirty="0"/>
          </a:p>
        </p:txBody>
      </p:sp>
      <p:sp>
        <p:nvSpPr>
          <p:cNvPr id="9" name="Textfeld 8"/>
          <p:cNvSpPr txBox="1"/>
          <p:nvPr/>
        </p:nvSpPr>
        <p:spPr>
          <a:xfrm>
            <a:off x="645488" y="1579644"/>
            <a:ext cx="4036673" cy="3231654"/>
          </a:xfrm>
          <a:prstGeom prst="rect">
            <a:avLst/>
          </a:prstGeom>
          <a:noFill/>
        </p:spPr>
        <p:txBody>
          <a:bodyPr wrap="square" numCol="1" spcCol="360000" rtlCol="0">
            <a:spAutoFit/>
          </a:bodyPr>
          <a:lstStyle/>
          <a:p>
            <a:pPr algn="just"/>
            <a:r>
              <a:rPr lang="de-DE" sz="1200" dirty="0" smtClean="0"/>
              <a:t>„Kinder brauchen Märchen“ heißt die berühmte These des Psychoanalytikers Bruno Bettelheim. Aber brauchen sie auch die Kinder- und Hausmärchen der Gebrüder Grimm? Darüber gab es in der Nachkriegszeit einen regelrechten Streit der Experten und der Kinderbuchverlag der DDR zögerte bis 1952, um eine erste Neuaufgabe der oft als allzu grausam gesehenen „Kinder- und Hausmärchen“ (KHM) herausbrachte. Dass die die Grimm-Märchen in der Sowjetunion sehr beliebt waren, spielte für diesen „Mut“ bestimmt eine große Rolle. </a:t>
            </a:r>
            <a:endParaRPr lang="de-DE" sz="1200" dirty="0"/>
          </a:p>
          <a:p>
            <a:pPr algn="just"/>
            <a:r>
              <a:rPr lang="de-DE" sz="1200" dirty="0" smtClean="0"/>
              <a:t>In der DDR sind dann bis 1989 über 100 verschiedene Ausgaben der „KHM“ erschienen – und sehr viele Kunstmärchen deutscher und ausländischer Herkunft. Oft sind sie hübsch illustriert – wie überhaupt die Ausstattung Anerkennung verdient: Trotz oft schwieriger Bedingungen „war der überwiegende Teil der Bilderbücher frei von ideologischen Tendenzen und von bemerkenswerte ästhetischer Qualität“.</a:t>
            </a:r>
            <a:r>
              <a:rPr lang="de-DE" sz="1200" baseline="30000" dirty="0" smtClean="0"/>
              <a:t>1</a:t>
            </a:r>
            <a:endParaRPr lang="de-DE" sz="1200" baseline="30000" dirty="0"/>
          </a:p>
        </p:txBody>
      </p:sp>
      <p:sp>
        <p:nvSpPr>
          <p:cNvPr id="5" name="Fußzeilenplatzhalter 6"/>
          <p:cNvSpPr txBox="1">
            <a:spLocks/>
          </p:cNvSpPr>
          <p:nvPr/>
        </p:nvSpPr>
        <p:spPr>
          <a:xfrm>
            <a:off x="645489" y="6889594"/>
            <a:ext cx="4036672" cy="402483"/>
          </a:xfrm>
          <a:prstGeom prst="rect">
            <a:avLst/>
          </a:prstGeom>
        </p:spPr>
        <p:txBody>
          <a:bodyPr vert="horz" lIns="91440" tIns="45720" rIns="91440" bIns="45720" rtlCol="0" anchor="ctr"/>
          <a:lstStyle>
            <a:defPPr>
              <a:defRPr lang="de-DE"/>
            </a:defPPr>
            <a:lvl1pPr marL="0" algn="ctr" defTabSz="702899" rtl="0" eaLnBrk="1" latinLnBrk="0" hangingPunct="1">
              <a:defRPr sz="699" kern="1200">
                <a:solidFill>
                  <a:schemeClr val="tx1">
                    <a:tint val="75000"/>
                  </a:schemeClr>
                </a:solidFill>
                <a:latin typeface="+mn-lt"/>
                <a:ea typeface="+mn-ea"/>
                <a:cs typeface="+mn-cs"/>
              </a:defRPr>
            </a:lvl1pPr>
            <a:lvl2pPr marL="351450" algn="l" defTabSz="702899" rtl="0" eaLnBrk="1" latinLnBrk="0" hangingPunct="1">
              <a:defRPr sz="1384" kern="1200">
                <a:solidFill>
                  <a:schemeClr val="tx1"/>
                </a:solidFill>
                <a:latin typeface="+mn-lt"/>
                <a:ea typeface="+mn-ea"/>
                <a:cs typeface="+mn-cs"/>
              </a:defRPr>
            </a:lvl2pPr>
            <a:lvl3pPr marL="702899" algn="l" defTabSz="702899" rtl="0" eaLnBrk="1" latinLnBrk="0" hangingPunct="1">
              <a:defRPr sz="1384" kern="1200">
                <a:solidFill>
                  <a:schemeClr val="tx1"/>
                </a:solidFill>
                <a:latin typeface="+mn-lt"/>
                <a:ea typeface="+mn-ea"/>
                <a:cs typeface="+mn-cs"/>
              </a:defRPr>
            </a:lvl3pPr>
            <a:lvl4pPr marL="1054349" algn="l" defTabSz="702899" rtl="0" eaLnBrk="1" latinLnBrk="0" hangingPunct="1">
              <a:defRPr sz="1384" kern="1200">
                <a:solidFill>
                  <a:schemeClr val="tx1"/>
                </a:solidFill>
                <a:latin typeface="+mn-lt"/>
                <a:ea typeface="+mn-ea"/>
                <a:cs typeface="+mn-cs"/>
              </a:defRPr>
            </a:lvl4pPr>
            <a:lvl5pPr marL="1405799" algn="l" defTabSz="702899" rtl="0" eaLnBrk="1" latinLnBrk="0" hangingPunct="1">
              <a:defRPr sz="1384" kern="1200">
                <a:solidFill>
                  <a:schemeClr val="tx1"/>
                </a:solidFill>
                <a:latin typeface="+mn-lt"/>
                <a:ea typeface="+mn-ea"/>
                <a:cs typeface="+mn-cs"/>
              </a:defRPr>
            </a:lvl5pPr>
            <a:lvl6pPr marL="1757248" algn="l" defTabSz="702899" rtl="0" eaLnBrk="1" latinLnBrk="0" hangingPunct="1">
              <a:defRPr sz="1384" kern="1200">
                <a:solidFill>
                  <a:schemeClr val="tx1"/>
                </a:solidFill>
                <a:latin typeface="+mn-lt"/>
                <a:ea typeface="+mn-ea"/>
                <a:cs typeface="+mn-cs"/>
              </a:defRPr>
            </a:lvl6pPr>
            <a:lvl7pPr marL="2108698" algn="l" defTabSz="702899" rtl="0" eaLnBrk="1" latinLnBrk="0" hangingPunct="1">
              <a:defRPr sz="1384" kern="1200">
                <a:solidFill>
                  <a:schemeClr val="tx1"/>
                </a:solidFill>
                <a:latin typeface="+mn-lt"/>
                <a:ea typeface="+mn-ea"/>
                <a:cs typeface="+mn-cs"/>
              </a:defRPr>
            </a:lvl7pPr>
            <a:lvl8pPr marL="2460147" algn="l" defTabSz="702899" rtl="0" eaLnBrk="1" latinLnBrk="0" hangingPunct="1">
              <a:defRPr sz="1384" kern="1200">
                <a:solidFill>
                  <a:schemeClr val="tx1"/>
                </a:solidFill>
                <a:latin typeface="+mn-lt"/>
                <a:ea typeface="+mn-ea"/>
                <a:cs typeface="+mn-cs"/>
              </a:defRPr>
            </a:lvl8pPr>
            <a:lvl9pPr marL="2811597" algn="l" defTabSz="702899" rtl="0" eaLnBrk="1" latinLnBrk="0" hangingPunct="1">
              <a:defRPr sz="1384" kern="1200">
                <a:solidFill>
                  <a:schemeClr val="tx1"/>
                </a:solidFill>
                <a:latin typeface="+mn-lt"/>
                <a:ea typeface="+mn-ea"/>
                <a:cs typeface="+mn-cs"/>
              </a:defRPr>
            </a:lvl9pPr>
          </a:lstStyle>
          <a:p>
            <a:pPr algn="l"/>
            <a:r>
              <a:rPr lang="de-DE" sz="763" baseline="30000" dirty="0" smtClean="0"/>
              <a:t>1</a:t>
            </a:r>
            <a:r>
              <a:rPr lang="de-DE" sz="763" dirty="0" smtClean="0"/>
              <a:t> Steinlein/Strobel/Kramer: Handbuch zur Kinder- und Jugendliteratur. SBZ/DDR. Von 1945-1990, Stuttgart 2006, Spalte 830.</a:t>
            </a:r>
            <a:endParaRPr lang="de-DE" sz="763" dirty="0"/>
          </a:p>
        </p:txBody>
      </p:sp>
    </p:spTree>
    <p:extLst>
      <p:ext uri="{BB962C8B-B14F-4D97-AF65-F5344CB8AC3E}">
        <p14:creationId xmlns:p14="http://schemas.microsoft.com/office/powerpoint/2010/main" val="1552183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937487"/>
          </a:xfrm>
          <a:prstGeom prst="rect">
            <a:avLst/>
          </a:prstGeom>
        </p:spPr>
        <p:txBody>
          <a:bodyPr vert="horz" lIns="69782" tIns="34891" rIns="69782" bIns="34891"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smtClean="0"/>
              <a:t>Manfred Bofinger</a:t>
            </a:r>
            <a:endParaRPr lang="de-DE" sz="2800" dirty="0"/>
          </a:p>
          <a:p>
            <a:r>
              <a:rPr lang="de-DE" sz="1600" i="1" dirty="0" smtClean="0"/>
              <a:t>„</a:t>
            </a:r>
            <a:r>
              <a:rPr lang="de-DE" sz="1600" i="1" dirty="0" err="1" smtClean="0"/>
              <a:t>Bofi</a:t>
            </a:r>
            <a:r>
              <a:rPr lang="de-DE" sz="1600" i="1" dirty="0" smtClean="0"/>
              <a:t>“</a:t>
            </a:r>
            <a:endParaRPr lang="de-DE" sz="1600" dirty="0"/>
          </a:p>
          <a:p>
            <a:endParaRPr lang="de-DE" sz="1600" dirty="0"/>
          </a:p>
        </p:txBody>
      </p:sp>
      <p:sp>
        <p:nvSpPr>
          <p:cNvPr id="9" name="Textfeld 8"/>
          <p:cNvSpPr txBox="1"/>
          <p:nvPr/>
        </p:nvSpPr>
        <p:spPr>
          <a:xfrm>
            <a:off x="645488" y="1579644"/>
            <a:ext cx="4036673" cy="3046988"/>
          </a:xfrm>
          <a:prstGeom prst="rect">
            <a:avLst/>
          </a:prstGeom>
          <a:noFill/>
        </p:spPr>
        <p:txBody>
          <a:bodyPr wrap="square" numCol="1" spcCol="360000" rtlCol="0">
            <a:spAutoFit/>
          </a:bodyPr>
          <a:lstStyle/>
          <a:p>
            <a:pPr algn="just"/>
            <a:r>
              <a:rPr lang="de-DE" sz="1200" dirty="0" smtClean="0"/>
              <a:t>Manfred Bofinger (1941-2006) gehört zu bedeutendsten Bilderbuch-Grafikern der DDR. Für sein Wirken erhielt Bofinger, der seine Zeichnungen mit „</a:t>
            </a:r>
            <a:r>
              <a:rPr lang="de-DE" sz="1200" dirty="0" err="1" smtClean="0"/>
              <a:t>Bofi</a:t>
            </a:r>
            <a:r>
              <a:rPr lang="de-DE" sz="1200" dirty="0" smtClean="0"/>
              <a:t>“ zu signieren pflegte, 1980 den Kunstpreis der DDR. Auch nach 1989 erhielt Bofinger diverse Auszeichnungen für seine Werke und kann damit als ein gesamtdeutscher Künstler verstanden werden. Neben der grafischen Ausgestaltung von Kinderbüchern, betätigte sich Bofinger als Karikaturist.</a:t>
            </a:r>
          </a:p>
          <a:p>
            <a:pPr algn="just"/>
            <a:r>
              <a:rPr lang="de-DE" sz="1200" dirty="0" smtClean="0"/>
              <a:t>„Zum populärsten Repräsentanten der karikierenden Illustration ist der von der Zeitschrift »Eulenspiegel« kommende und den Zeitschriften stets verbunden gebliebene Manfred Bofinger geworden. Sein Stil lässt sich durch eine besondere Eleganz und Rundung der Linie, verbunden mit einer fast liebenswürdigen Art der Verspottung seiner Objekte beschreiben.“</a:t>
            </a:r>
            <a:r>
              <a:rPr lang="de-DE" sz="1200" baseline="30000" dirty="0" smtClean="0"/>
              <a:t>1</a:t>
            </a:r>
          </a:p>
          <a:p>
            <a:pPr algn="just"/>
            <a:endParaRPr lang="de-DE" sz="1200" dirty="0"/>
          </a:p>
        </p:txBody>
      </p:sp>
      <p:sp>
        <p:nvSpPr>
          <p:cNvPr id="5" name="Fußzeilenplatzhalter 6"/>
          <p:cNvSpPr>
            <a:spLocks noGrp="1"/>
          </p:cNvSpPr>
          <p:nvPr>
            <p:ph type="ftr" sz="quarter" idx="11"/>
          </p:nvPr>
        </p:nvSpPr>
        <p:spPr>
          <a:xfrm>
            <a:off x="589761" y="7006701"/>
            <a:ext cx="4036672" cy="402483"/>
          </a:xfrm>
        </p:spPr>
        <p:txBody>
          <a:bodyPr/>
          <a:lstStyle/>
          <a:p>
            <a:pPr algn="l"/>
            <a:r>
              <a:rPr lang="de-DE" sz="763" baseline="30000" dirty="0"/>
              <a:t>1</a:t>
            </a:r>
            <a:r>
              <a:rPr lang="de-DE" sz="763" dirty="0"/>
              <a:t> Steinlein/Strobel/Kramer: Handbuch zur Kinder- und </a:t>
            </a:r>
            <a:r>
              <a:rPr lang="de-DE" sz="763" dirty="0" smtClean="0"/>
              <a:t>Jugendliteratur</a:t>
            </a:r>
            <a:r>
              <a:rPr lang="de-DE" sz="763" dirty="0"/>
              <a:t>. SBZ/DDR. Von 1945-1990, Stuttgart 2006, Spalte </a:t>
            </a:r>
            <a:r>
              <a:rPr lang="de-DE" sz="763" dirty="0" smtClean="0"/>
              <a:t>875.</a:t>
            </a:r>
            <a:endParaRPr lang="de-DE" sz="763" dirty="0"/>
          </a:p>
        </p:txBody>
      </p:sp>
    </p:spTree>
    <p:extLst>
      <p:ext uri="{BB962C8B-B14F-4D97-AF65-F5344CB8AC3E}">
        <p14:creationId xmlns:p14="http://schemas.microsoft.com/office/powerpoint/2010/main" val="544754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01217" y="545372"/>
            <a:ext cx="3925216" cy="937487"/>
          </a:xfrm>
        </p:spPr>
        <p:txBody>
          <a:bodyPr>
            <a:normAutofit/>
          </a:bodyPr>
          <a:lstStyle/>
          <a:p>
            <a:r>
              <a:rPr lang="de-DE" sz="2800" dirty="0"/>
              <a:t>Comics</a:t>
            </a:r>
          </a:p>
          <a:p>
            <a:r>
              <a:rPr lang="de-DE" sz="1600" dirty="0" err="1" smtClean="0"/>
              <a:t>Digedags</a:t>
            </a:r>
            <a:r>
              <a:rPr lang="de-DE" sz="1600" dirty="0" smtClean="0"/>
              <a:t>, </a:t>
            </a:r>
            <a:r>
              <a:rPr lang="de-DE" sz="1600" dirty="0" err="1" smtClean="0"/>
              <a:t>Abrafaxe</a:t>
            </a:r>
            <a:r>
              <a:rPr lang="de-DE" sz="1600" dirty="0" smtClean="0"/>
              <a:t> &amp; Co.</a:t>
            </a:r>
          </a:p>
          <a:p>
            <a:endParaRPr lang="de-DE" sz="1600" dirty="0"/>
          </a:p>
        </p:txBody>
      </p:sp>
      <p:sp>
        <p:nvSpPr>
          <p:cNvPr id="7" name="Fußzeilenplatzhalter 6"/>
          <p:cNvSpPr>
            <a:spLocks noGrp="1"/>
          </p:cNvSpPr>
          <p:nvPr>
            <p:ph type="ftr" sz="quarter" idx="11"/>
          </p:nvPr>
        </p:nvSpPr>
        <p:spPr>
          <a:xfrm>
            <a:off x="589761" y="7006701"/>
            <a:ext cx="4036672" cy="402483"/>
          </a:xfrm>
        </p:spPr>
        <p:txBody>
          <a:bodyPr/>
          <a:lstStyle/>
          <a:p>
            <a:pPr algn="l"/>
            <a:r>
              <a:rPr lang="de-DE" sz="763" baseline="30000" dirty="0"/>
              <a:t>1</a:t>
            </a:r>
            <a:r>
              <a:rPr lang="de-DE" sz="763" dirty="0"/>
              <a:t> Dolle-</a:t>
            </a:r>
            <a:r>
              <a:rPr lang="de-DE" sz="763" dirty="0" err="1"/>
              <a:t>Winkauff</a:t>
            </a:r>
            <a:r>
              <a:rPr lang="de-DE" sz="763" dirty="0"/>
              <a:t>, Bernd: Comics </a:t>
            </a:r>
            <a:r>
              <a:rPr lang="de-DE" sz="763" dirty="0" err="1"/>
              <a:t>made</a:t>
            </a:r>
            <a:r>
              <a:rPr lang="de-DE" sz="763" dirty="0"/>
              <a:t> in Germany. 60 Jahre Comics aus Deutschland 1947-2007, S. 25.</a:t>
            </a:r>
          </a:p>
        </p:txBody>
      </p:sp>
      <p:sp>
        <p:nvSpPr>
          <p:cNvPr id="6" name="Textfeld 5"/>
          <p:cNvSpPr txBox="1"/>
          <p:nvPr/>
        </p:nvSpPr>
        <p:spPr>
          <a:xfrm>
            <a:off x="589761" y="1560394"/>
            <a:ext cx="4036673" cy="3785652"/>
          </a:xfrm>
          <a:prstGeom prst="rect">
            <a:avLst/>
          </a:prstGeom>
          <a:noFill/>
        </p:spPr>
        <p:txBody>
          <a:bodyPr wrap="square" numCol="1" spcCol="360000" rtlCol="0">
            <a:spAutoFit/>
          </a:bodyPr>
          <a:lstStyle/>
          <a:p>
            <a:pPr algn="just"/>
            <a:r>
              <a:rPr lang="de-DE" sz="1200" dirty="0"/>
              <a:t>„Im Gegensatz zu Westdeutschland waren Bildergeschichten und Comics in der DDR vor allem als Strips in Zeitungen und Zeitschriften und Zeitschriften, vor allem auch in Periodika für Kinder wie </a:t>
            </a:r>
            <a:r>
              <a:rPr lang="de-DE" sz="1200" i="1" dirty="0"/>
              <a:t>ABC-Zeitung</a:t>
            </a:r>
            <a:r>
              <a:rPr lang="de-DE" sz="1200" dirty="0"/>
              <a:t> (</a:t>
            </a:r>
            <a:r>
              <a:rPr lang="de-DE" sz="1200" dirty="0" smtClean="0"/>
              <a:t>gegründet </a:t>
            </a:r>
            <a:r>
              <a:rPr lang="de-DE" sz="1200" dirty="0"/>
              <a:t>1946), </a:t>
            </a:r>
            <a:r>
              <a:rPr lang="de-DE" sz="1200" i="1" dirty="0"/>
              <a:t>Fröhlich sein und singen</a:t>
            </a:r>
            <a:r>
              <a:rPr lang="de-DE" sz="1200" dirty="0"/>
              <a:t>, bekannt als </a:t>
            </a:r>
            <a:r>
              <a:rPr lang="de-DE" sz="1200" i="1" dirty="0"/>
              <a:t>FRÖSI</a:t>
            </a:r>
            <a:r>
              <a:rPr lang="de-DE" sz="1200" dirty="0"/>
              <a:t> (gegr. 1953), </a:t>
            </a:r>
            <a:r>
              <a:rPr lang="de-DE" sz="1200" i="1" dirty="0"/>
              <a:t>Atze</a:t>
            </a:r>
            <a:r>
              <a:rPr lang="de-DE" sz="1200" dirty="0"/>
              <a:t> (gegr. 1955) und </a:t>
            </a:r>
            <a:r>
              <a:rPr lang="de-DE" sz="1200" i="1" dirty="0"/>
              <a:t>Die Trommel </a:t>
            </a:r>
            <a:r>
              <a:rPr lang="de-DE" sz="1200" dirty="0"/>
              <a:t>(gegr. 1958) vertreten. Sehr viel weniger wurden diese in selbstständigen Ausgaben publiziert. […] Die für die hergebrachte Form kennzeichnende strenge Trennung von Bild und </a:t>
            </a:r>
            <a:r>
              <a:rPr lang="de-DE" sz="1200" dirty="0" smtClean="0"/>
              <a:t>– </a:t>
            </a:r>
            <a:r>
              <a:rPr lang="de-DE" sz="1200" dirty="0"/>
              <a:t>oft </a:t>
            </a:r>
            <a:r>
              <a:rPr lang="de-DE" sz="1200" dirty="0" smtClean="0"/>
              <a:t>gereimtem </a:t>
            </a:r>
            <a:r>
              <a:rPr lang="de-DE" sz="1200" dirty="0"/>
              <a:t>– Untertext und eine altmodische Bildinszenierung bleiben in der DDR lange Zeit vorherrschend.“</a:t>
            </a:r>
            <a:r>
              <a:rPr lang="de-DE" sz="1200" baseline="30000" dirty="0"/>
              <a:t>1</a:t>
            </a:r>
          </a:p>
          <a:p>
            <a:pPr algn="just"/>
            <a:r>
              <a:rPr lang="de-DE" sz="1200" dirty="0"/>
              <a:t>Der Comic wurden gemeinhin als Teil der Schundliteratur gesehen. Die </a:t>
            </a:r>
            <a:r>
              <a:rPr lang="de-DE" sz="1200" dirty="0" smtClean="0"/>
              <a:t>Comic-Kultur </a:t>
            </a:r>
            <a:r>
              <a:rPr lang="de-DE" sz="1200" dirty="0"/>
              <a:t>wurde in Westdeutschland durch die </a:t>
            </a:r>
            <a:r>
              <a:rPr lang="de-DE" sz="1200" dirty="0" smtClean="0"/>
              <a:t>Alliierten, vor allem die USA, eingeführt </a:t>
            </a:r>
            <a:r>
              <a:rPr lang="de-DE" sz="1200" dirty="0"/>
              <a:t>und erfreute sich im Vergleich zur DDR größerer Beliebtheit. </a:t>
            </a:r>
          </a:p>
          <a:p>
            <a:pPr algn="just"/>
            <a:r>
              <a:rPr lang="de-DE" sz="1200" dirty="0"/>
              <a:t>Nur wenige Publikation konnten sich in der DDR durchsetzen. Dazu gehören </a:t>
            </a:r>
            <a:r>
              <a:rPr lang="de-DE" sz="1200" dirty="0" smtClean="0"/>
              <a:t>unter anderem </a:t>
            </a:r>
            <a:r>
              <a:rPr lang="de-DE" sz="1200" dirty="0"/>
              <a:t>die Comics des Mosaik-Verlags. Mit den </a:t>
            </a:r>
            <a:r>
              <a:rPr lang="de-DE" sz="1200" dirty="0" err="1"/>
              <a:t>Digedags</a:t>
            </a:r>
            <a:r>
              <a:rPr lang="de-DE" sz="1200" dirty="0"/>
              <a:t> und </a:t>
            </a:r>
            <a:r>
              <a:rPr lang="de-DE" sz="1200" dirty="0" err="1"/>
              <a:t>Abrafaxe</a:t>
            </a:r>
            <a:r>
              <a:rPr lang="de-DE" sz="1200" dirty="0"/>
              <a:t> erschuf Hannes Hegen eine Comic-Reihe, die auch noch heute erhältlich ist und sich anhaltender Beliebtheit erfreut.</a:t>
            </a:r>
          </a:p>
        </p:txBody>
      </p:sp>
    </p:spTree>
    <p:extLst>
      <p:ext uri="{BB962C8B-B14F-4D97-AF65-F5344CB8AC3E}">
        <p14:creationId xmlns:p14="http://schemas.microsoft.com/office/powerpoint/2010/main" val="2416643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01217" y="545372"/>
            <a:ext cx="3925216" cy="937487"/>
          </a:xfrm>
        </p:spPr>
        <p:txBody>
          <a:bodyPr>
            <a:normAutofit/>
          </a:bodyPr>
          <a:lstStyle/>
          <a:p>
            <a:r>
              <a:rPr lang="de-DE" sz="2800" dirty="0"/>
              <a:t>Helden</a:t>
            </a:r>
          </a:p>
          <a:p>
            <a:r>
              <a:rPr lang="de-DE" sz="1600" dirty="0" smtClean="0"/>
              <a:t>Romane und die Gegenwart</a:t>
            </a:r>
          </a:p>
          <a:p>
            <a:endParaRPr lang="de-DE" sz="1600" dirty="0" smtClean="0"/>
          </a:p>
        </p:txBody>
      </p:sp>
      <p:sp>
        <p:nvSpPr>
          <p:cNvPr id="6" name="Textfeld 5"/>
          <p:cNvSpPr txBox="1"/>
          <p:nvPr/>
        </p:nvSpPr>
        <p:spPr>
          <a:xfrm>
            <a:off x="589761" y="1560394"/>
            <a:ext cx="4036673" cy="3600986"/>
          </a:xfrm>
          <a:prstGeom prst="rect">
            <a:avLst/>
          </a:prstGeom>
          <a:noFill/>
        </p:spPr>
        <p:txBody>
          <a:bodyPr wrap="square" numCol="1" spcCol="360000" rtlCol="0">
            <a:spAutoFit/>
          </a:bodyPr>
          <a:lstStyle/>
          <a:p>
            <a:pPr algn="just"/>
            <a:r>
              <a:rPr lang="de-DE" sz="1200" dirty="0"/>
              <a:t>Mit dem ideologischen </a:t>
            </a:r>
            <a:r>
              <a:rPr lang="de-DE" sz="1200" dirty="0" smtClean="0"/>
              <a:t>Druck, </a:t>
            </a:r>
            <a:r>
              <a:rPr lang="de-DE" sz="1200" dirty="0"/>
              <a:t>das sozialistische Gesellschaftssystem als das bessere darzustellen, arbeiteten sich nicht zuletzt Kinderbuchautoren </a:t>
            </a:r>
            <a:r>
              <a:rPr lang="de-DE" sz="1200" dirty="0" smtClean="0"/>
              <a:t>am Helden-Thema ab</a:t>
            </a:r>
            <a:r>
              <a:rPr lang="de-DE" sz="1200" dirty="0"/>
              <a:t>.</a:t>
            </a:r>
          </a:p>
          <a:p>
            <a:pPr algn="just"/>
            <a:r>
              <a:rPr lang="de-DE" sz="1200" dirty="0"/>
              <a:t>1962 wurde die allgemeine Wehrpflicht eingeführt und die NVA von einer Freiwilligenarmee in eine Armee aus </a:t>
            </a:r>
            <a:r>
              <a:rPr lang="de-DE" sz="1200" dirty="0" smtClean="0"/>
              <a:t>Wehr-pflichtigen umgeformt. </a:t>
            </a:r>
            <a:r>
              <a:rPr lang="de-DE" sz="1200" dirty="0"/>
              <a:t>Um das Image einer kollektiven Armee zu bewahren, </a:t>
            </a:r>
            <a:r>
              <a:rPr lang="de-DE" sz="1200" dirty="0" smtClean="0"/>
              <a:t>versuchte </a:t>
            </a:r>
            <a:r>
              <a:rPr lang="de-DE" sz="1200" dirty="0"/>
              <a:t>man vor allem über die positive Darstellung der NVA in literarischen Texten weiterhin Freiwillige </a:t>
            </a:r>
            <a:r>
              <a:rPr lang="de-DE" sz="1200" dirty="0" smtClean="0"/>
              <a:t>– etwa für längerfristige Verpflichtungen oder die Offizierslaufbahn – zu </a:t>
            </a:r>
            <a:r>
              <a:rPr lang="de-DE" sz="1200" dirty="0"/>
              <a:t>rekrutieren.</a:t>
            </a:r>
          </a:p>
          <a:p>
            <a:pPr algn="just"/>
            <a:r>
              <a:rPr lang="de-DE" sz="1200" dirty="0"/>
              <a:t>Siegfried Dietrichs Werke </a:t>
            </a:r>
            <a:r>
              <a:rPr lang="de-DE" sz="1200" i="1" dirty="0"/>
              <a:t>Die Kinder vom Teufelsmoor </a:t>
            </a:r>
            <a:r>
              <a:rPr lang="de-DE" sz="1200" dirty="0"/>
              <a:t>(1968), </a:t>
            </a:r>
            <a:r>
              <a:rPr lang="de-DE" sz="1200" i="1" dirty="0"/>
              <a:t>Unternehmen Feuerball </a:t>
            </a:r>
            <a:r>
              <a:rPr lang="de-DE" sz="1200" dirty="0"/>
              <a:t>(1969) und </a:t>
            </a:r>
            <a:r>
              <a:rPr lang="de-DE" sz="1200" i="1" dirty="0"/>
              <a:t>Die unsichtbare Wand </a:t>
            </a:r>
            <a:r>
              <a:rPr lang="de-DE" sz="1200" dirty="0"/>
              <a:t>(1972) gehören in jene Sparten der zeitgenössischen Literatur, die </a:t>
            </a:r>
            <a:r>
              <a:rPr lang="de-DE" sz="1200" dirty="0" smtClean="0"/>
              <a:t>ein </a:t>
            </a:r>
            <a:r>
              <a:rPr lang="de-DE" sz="1200" dirty="0"/>
              <a:t>positives Bild der NVA als Teil des antifaschistischen Gesellschaftskampfes zu zeichnen.</a:t>
            </a:r>
          </a:p>
          <a:p>
            <a:pPr algn="just"/>
            <a:r>
              <a:rPr lang="de-DE" sz="1200" dirty="0"/>
              <a:t>Neben </a:t>
            </a:r>
            <a:r>
              <a:rPr lang="de-DE" sz="1200" dirty="0" smtClean="0"/>
              <a:t>Romanhelden </a:t>
            </a:r>
            <a:r>
              <a:rPr lang="de-DE" sz="1200" dirty="0"/>
              <a:t>fokussierte man sich zudem auf reale Heldenfiguren, die nicht zwingend Helden der DDR sein mussten, sondern gerade als Symbolfiguren </a:t>
            </a:r>
            <a:r>
              <a:rPr lang="de-DE" sz="1200" dirty="0" smtClean="0"/>
              <a:t>des inter-nationalen Kampfes gesehen </a:t>
            </a:r>
            <a:r>
              <a:rPr lang="de-DE" sz="1200" dirty="0"/>
              <a:t>werden konnten.</a:t>
            </a:r>
          </a:p>
        </p:txBody>
      </p:sp>
    </p:spTree>
    <p:extLst>
      <p:ext uri="{BB962C8B-B14F-4D97-AF65-F5344CB8AC3E}">
        <p14:creationId xmlns:p14="http://schemas.microsoft.com/office/powerpoint/2010/main" val="2829925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937487"/>
          </a:xfrm>
          <a:prstGeom prst="rect">
            <a:avLst/>
          </a:prstGeom>
        </p:spPr>
        <p:txBody>
          <a:bodyPr vert="horz" lIns="69782" tIns="34891" rIns="69782" bIns="34891"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smtClean="0"/>
              <a:t>Historische Themen</a:t>
            </a:r>
            <a:endParaRPr lang="de-DE" sz="2800" dirty="0"/>
          </a:p>
          <a:p>
            <a:r>
              <a:rPr lang="de-DE" sz="1600" dirty="0" smtClean="0"/>
              <a:t>Das Vorbild Thomas </a:t>
            </a:r>
            <a:r>
              <a:rPr lang="de-DE" sz="1600" dirty="0" err="1"/>
              <a:t>Müntzer</a:t>
            </a:r>
            <a:r>
              <a:rPr lang="de-DE" sz="1600" dirty="0"/>
              <a:t> </a:t>
            </a:r>
          </a:p>
        </p:txBody>
      </p:sp>
      <p:sp>
        <p:nvSpPr>
          <p:cNvPr id="9" name="Textfeld 8"/>
          <p:cNvSpPr txBox="1"/>
          <p:nvPr/>
        </p:nvSpPr>
        <p:spPr>
          <a:xfrm>
            <a:off x="589760" y="1608520"/>
            <a:ext cx="4036673" cy="3600986"/>
          </a:xfrm>
          <a:prstGeom prst="rect">
            <a:avLst/>
          </a:prstGeom>
          <a:noFill/>
        </p:spPr>
        <p:txBody>
          <a:bodyPr wrap="square" numCol="1" spcCol="360000" rtlCol="0">
            <a:spAutoFit/>
          </a:bodyPr>
          <a:lstStyle/>
          <a:p>
            <a:pPr algn="just"/>
            <a:r>
              <a:rPr lang="de-DE" sz="1200" dirty="0" smtClean="0"/>
              <a:t>Der Bauernkriegsführer und Theologe Thomas </a:t>
            </a:r>
            <a:r>
              <a:rPr lang="de-DE" sz="1200" dirty="0" err="1" smtClean="0"/>
              <a:t>Müntzer</a:t>
            </a:r>
            <a:r>
              <a:rPr lang="de-DE" sz="1200" dirty="0" smtClean="0"/>
              <a:t> (ca. 1489-1525) war allen Kindern in der DDR wohlbekannt. Unter anderem war sein Konterfei auf dem Fünf-Mark-Schein abgebildet. Aber es gab zugleich viele Einrichtungen, die seinen Namen trugen. Im </a:t>
            </a:r>
            <a:r>
              <a:rPr lang="de-DE" sz="1200" dirty="0"/>
              <a:t>Geschichtsunterricht der DDR war Thomas </a:t>
            </a:r>
            <a:r>
              <a:rPr lang="de-DE" sz="1200" dirty="0" err="1"/>
              <a:t>Müntzer</a:t>
            </a:r>
            <a:r>
              <a:rPr lang="de-DE" sz="1200" dirty="0"/>
              <a:t> eine zentrale Lerneinheit zugedacht. Auch in der Literatur war </a:t>
            </a:r>
            <a:r>
              <a:rPr lang="de-DE" sz="1200" dirty="0" err="1"/>
              <a:t>Müntzer</a:t>
            </a:r>
            <a:r>
              <a:rPr lang="de-DE" sz="1200" dirty="0"/>
              <a:t> ein begehrtes Thema. Durch alle Genres bediente man sich der beliebten Figur: Sachbücher, Romane und auch Bilderbücher für die Kleinen sollten eine breite Wirkung auf die Gesellschaft haben.</a:t>
            </a:r>
          </a:p>
          <a:p>
            <a:pPr algn="just"/>
            <a:r>
              <a:rPr lang="de-DE" sz="1200" dirty="0"/>
              <a:t>Ähnlich wie </a:t>
            </a:r>
            <a:r>
              <a:rPr lang="de-DE" sz="1200" dirty="0" err="1"/>
              <a:t>Müntzers</a:t>
            </a:r>
            <a:r>
              <a:rPr lang="de-DE" sz="1200" dirty="0"/>
              <a:t> Kampf an der Seite der Bauern gegen eine ungerechte Gesellschaftsordnung, </a:t>
            </a:r>
            <a:r>
              <a:rPr lang="de-DE" sz="1200" dirty="0" smtClean="0"/>
              <a:t>kam dem anti-faschistischen Kampf gegen den Nationalsozialismus eine bedeutende Rolle im Jugendbuch zu. Damit konnte man zugleich den Widerstand </a:t>
            </a:r>
            <a:r>
              <a:rPr lang="de-DE" sz="1200" dirty="0"/>
              <a:t>gegen das NS-Regime für die DDR </a:t>
            </a:r>
            <a:r>
              <a:rPr lang="de-DE" sz="1200" dirty="0" smtClean="0"/>
              <a:t>vereinnahmen und die Bundesrepublik als „Hort alter Nazis“ beschimpfen. Andere historische Epochen – zum Beispiel das Mittelalter oder das 18. Jahrhundert – kamen seltener vor.</a:t>
            </a:r>
            <a:endParaRPr lang="de-DE" sz="1200" dirty="0"/>
          </a:p>
          <a:p>
            <a:pPr algn="just"/>
            <a:endParaRPr lang="de-DE" sz="1200" dirty="0"/>
          </a:p>
        </p:txBody>
      </p:sp>
    </p:spTree>
    <p:extLst>
      <p:ext uri="{BB962C8B-B14F-4D97-AF65-F5344CB8AC3E}">
        <p14:creationId xmlns:p14="http://schemas.microsoft.com/office/powerpoint/2010/main" val="3944416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p:cNvSpPr txBox="1">
            <a:spLocks/>
          </p:cNvSpPr>
          <p:nvPr/>
        </p:nvSpPr>
        <p:spPr>
          <a:xfrm>
            <a:off x="701217" y="545372"/>
            <a:ext cx="3925216" cy="937487"/>
          </a:xfrm>
          <a:prstGeom prst="rect">
            <a:avLst/>
          </a:prstGeom>
        </p:spPr>
        <p:txBody>
          <a:bodyPr vert="horz" lIns="69782" tIns="34891" rIns="69782" bIns="34891"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de-DE" sz="2800" dirty="0"/>
              <a:t>Der Ostblock schreibt</a:t>
            </a:r>
          </a:p>
          <a:p>
            <a:r>
              <a:rPr lang="de-DE" sz="1600" dirty="0" smtClean="0"/>
              <a:t>Sowjetunion, </a:t>
            </a:r>
            <a:r>
              <a:rPr lang="de-DE" sz="1600" dirty="0"/>
              <a:t>Polen, </a:t>
            </a:r>
            <a:r>
              <a:rPr lang="de-DE" sz="1600" dirty="0" smtClean="0"/>
              <a:t>Tschechoslowakei, </a:t>
            </a:r>
            <a:r>
              <a:rPr lang="de-DE" sz="1600" dirty="0"/>
              <a:t>China</a:t>
            </a:r>
          </a:p>
          <a:p>
            <a:endParaRPr lang="de-DE" sz="1600" dirty="0"/>
          </a:p>
        </p:txBody>
      </p:sp>
      <p:sp>
        <p:nvSpPr>
          <p:cNvPr id="9" name="Textfeld 8"/>
          <p:cNvSpPr txBox="1"/>
          <p:nvPr/>
        </p:nvSpPr>
        <p:spPr>
          <a:xfrm>
            <a:off x="589761" y="1560394"/>
            <a:ext cx="4036673" cy="3416320"/>
          </a:xfrm>
          <a:prstGeom prst="rect">
            <a:avLst/>
          </a:prstGeom>
          <a:noFill/>
        </p:spPr>
        <p:txBody>
          <a:bodyPr wrap="square" numCol="1" spcCol="360000" rtlCol="0">
            <a:spAutoFit/>
          </a:bodyPr>
          <a:lstStyle/>
          <a:p>
            <a:pPr algn="just"/>
            <a:r>
              <a:rPr lang="de-DE" sz="1200" dirty="0"/>
              <a:t>Neben den eigenständigen Publikationen des DDR Literaturbetriebs wurden zahlreiche Werke der sozialistischen Bruderstaaten ins Deutsche übersetzt</a:t>
            </a:r>
            <a:r>
              <a:rPr lang="de-DE" sz="1200" dirty="0" smtClean="0"/>
              <a:t>. Damit entwickelte sich eine große Bandbreite </a:t>
            </a:r>
            <a:r>
              <a:rPr lang="de-DE" sz="1200" dirty="0"/>
              <a:t>an Jugend- und </a:t>
            </a:r>
            <a:r>
              <a:rPr lang="de-DE" sz="1200" dirty="0" smtClean="0"/>
              <a:t>Kinderbüchern. </a:t>
            </a:r>
          </a:p>
          <a:p>
            <a:pPr algn="just"/>
            <a:r>
              <a:rPr lang="de-DE" sz="1200" dirty="0" smtClean="0"/>
              <a:t>Nicht nur die Bücher </a:t>
            </a:r>
            <a:r>
              <a:rPr lang="de-DE" sz="1200" dirty="0"/>
              <a:t>aus dem Gebiet der UdSSR orientierten sich am sogenannten „sozialistische Realismus</a:t>
            </a:r>
            <a:r>
              <a:rPr lang="de-DE" sz="1200" dirty="0" smtClean="0"/>
              <a:t>“, der bereits </a:t>
            </a:r>
            <a:r>
              <a:rPr lang="de-DE" sz="1200" dirty="0"/>
              <a:t>1934 </a:t>
            </a:r>
            <a:r>
              <a:rPr lang="de-DE" sz="1200" dirty="0" smtClean="0"/>
              <a:t>vom sowjetische </a:t>
            </a:r>
            <a:r>
              <a:rPr lang="de-DE" sz="1200" dirty="0"/>
              <a:t>Schriftstellerverband </a:t>
            </a:r>
            <a:r>
              <a:rPr lang="de-DE" sz="1200" dirty="0" smtClean="0"/>
              <a:t>auf Befahl Stalins und nach dem Modell Gorkis verpflichtend wurde: Vorbildhaft sollte die sozialistische Welt vorgestellt und durch positive Helden verkörpert werden. Das galt auch für Kinderliteratur.</a:t>
            </a:r>
          </a:p>
          <a:p>
            <a:pPr algn="just"/>
            <a:r>
              <a:rPr lang="de-DE" sz="1200" dirty="0" smtClean="0"/>
              <a:t>Dennoch eröffneten die bunten Bilder aus Asien und Osteuropa manche neue Welten der Phantasie und gaben Einblicke in andere Lebenswelten. Mitunter wurden diese Bücher besonders liebevoll ausgestattet oder sogar – wie der Band „</a:t>
            </a:r>
            <a:r>
              <a:rPr lang="de-DE" sz="1200" dirty="0" err="1" smtClean="0"/>
              <a:t>Lisan</a:t>
            </a:r>
            <a:r>
              <a:rPr lang="de-DE" sz="1200" dirty="0" smtClean="0"/>
              <a:t> und der gelbe Drache“ (1988) – mit Beilagen wie einer bunten China-Landkarte und einem Bastelbogen bereichert.</a:t>
            </a:r>
            <a:endParaRPr lang="de-DE" sz="1200" dirty="0"/>
          </a:p>
          <a:p>
            <a:pPr algn="just"/>
            <a:endParaRPr lang="de-DE" sz="1200" dirty="0"/>
          </a:p>
        </p:txBody>
      </p:sp>
    </p:spTree>
    <p:extLst>
      <p:ext uri="{BB962C8B-B14F-4D97-AF65-F5344CB8AC3E}">
        <p14:creationId xmlns:p14="http://schemas.microsoft.com/office/powerpoint/2010/main" val="1134514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01217" y="545372"/>
            <a:ext cx="3925216" cy="937487"/>
          </a:xfrm>
        </p:spPr>
        <p:txBody>
          <a:bodyPr>
            <a:normAutofit/>
          </a:bodyPr>
          <a:lstStyle/>
          <a:p>
            <a:r>
              <a:rPr lang="de-DE" sz="2800" dirty="0"/>
              <a:t>Sachbücher</a:t>
            </a:r>
          </a:p>
          <a:p>
            <a:r>
              <a:rPr lang="de-DE" sz="1600" dirty="0" smtClean="0"/>
              <a:t>Kinder- und Jugendbildung im Buchformat</a:t>
            </a:r>
          </a:p>
          <a:p>
            <a:endParaRPr lang="de-DE" sz="1600" dirty="0"/>
          </a:p>
        </p:txBody>
      </p:sp>
      <p:sp>
        <p:nvSpPr>
          <p:cNvPr id="6" name="Textfeld 5"/>
          <p:cNvSpPr txBox="1"/>
          <p:nvPr/>
        </p:nvSpPr>
        <p:spPr>
          <a:xfrm>
            <a:off x="589761" y="1560394"/>
            <a:ext cx="4036673" cy="3416320"/>
          </a:xfrm>
          <a:prstGeom prst="rect">
            <a:avLst/>
          </a:prstGeom>
          <a:noFill/>
        </p:spPr>
        <p:txBody>
          <a:bodyPr wrap="square" numCol="1" spcCol="360000" rtlCol="0">
            <a:spAutoFit/>
          </a:bodyPr>
          <a:lstStyle/>
          <a:p>
            <a:pPr algn="just"/>
            <a:r>
              <a:rPr lang="de-DE" sz="1200" dirty="0"/>
              <a:t>Die Sachliteratur innerhalb der SBZ und DDR weist eine lange Tradition auf, die sowohl an bürgerliche </a:t>
            </a:r>
            <a:r>
              <a:rPr lang="de-DE" sz="1200" dirty="0" smtClean="0"/>
              <a:t>populär-wissenschaftliche </a:t>
            </a:r>
            <a:r>
              <a:rPr lang="de-DE" sz="1200" dirty="0"/>
              <a:t>Publikationen für </a:t>
            </a:r>
            <a:r>
              <a:rPr lang="de-DE" sz="1200" dirty="0" smtClean="0"/>
              <a:t>Kinder als auch an die </a:t>
            </a:r>
            <a:r>
              <a:rPr lang="de-DE" sz="1200" dirty="0"/>
              <a:t>sowjetische Sachliteratur für Kinder anknüpfte. „Die sonst für die sozialistische Kinder- und Jugendliteratur der DDR als traditionsbildend anzusehende proletarisch-revolutionäre Kinder- und Jugendliteratur der 20er und 30er Jahre des 20. Jahrhunderts (Wedding, </a:t>
            </a:r>
            <a:r>
              <a:rPr lang="de-DE" sz="1200" dirty="0" err="1"/>
              <a:t>Lask</a:t>
            </a:r>
            <a:r>
              <a:rPr lang="de-DE" sz="1200" dirty="0"/>
              <a:t>, Zur Mühlen, Lazar u.v.a.) hatte kaum Sachliteratur vorzuweisen, und deswegen war man nach 1945 gezwungen, in diesem Bereich beim »Nullpunkt« zu beginnen.“</a:t>
            </a:r>
            <a:r>
              <a:rPr lang="de-DE" sz="1200" baseline="30000" dirty="0"/>
              <a:t>1</a:t>
            </a:r>
          </a:p>
          <a:p>
            <a:pPr algn="just"/>
            <a:r>
              <a:rPr lang="de-DE" sz="1200" dirty="0" smtClean="0"/>
              <a:t>Gleichwohl bildeten </a:t>
            </a:r>
            <a:r>
              <a:rPr lang="de-DE" sz="1200" dirty="0"/>
              <a:t>Sachbücher für Kinder einen Großteil der publizierten Kinder- und Jugendbücher. Neben der ideologischen </a:t>
            </a:r>
            <a:r>
              <a:rPr lang="de-DE" sz="1200" dirty="0" smtClean="0"/>
              <a:t>Schulung </a:t>
            </a:r>
            <a:r>
              <a:rPr lang="de-DE" sz="1200" dirty="0"/>
              <a:t>wollte man die </a:t>
            </a:r>
            <a:r>
              <a:rPr lang="de-DE" sz="1200" dirty="0" smtClean="0"/>
              <a:t>„wissenschaftlich fundierte“ </a:t>
            </a:r>
            <a:r>
              <a:rPr lang="de-DE" sz="1200" dirty="0"/>
              <a:t>Denkweise des sozialistischen </a:t>
            </a:r>
            <a:r>
              <a:rPr lang="de-DE" sz="1200" dirty="0" smtClean="0"/>
              <a:t>Menschen augen-fällig machen. </a:t>
            </a:r>
            <a:r>
              <a:rPr lang="de-DE" sz="1200" dirty="0"/>
              <a:t>Dem westlichen Literaturbetrieb warf man </a:t>
            </a:r>
            <a:r>
              <a:rPr lang="de-DE" sz="1200" dirty="0" smtClean="0"/>
              <a:t>dagegen vor, er sei wegen des kapitalistischen Interesses an  Rentabilität nicht an einer aktuellen Sachliteratur interessiert. </a:t>
            </a:r>
            <a:endParaRPr lang="de-DE" sz="1200" dirty="0"/>
          </a:p>
        </p:txBody>
      </p:sp>
      <p:sp>
        <p:nvSpPr>
          <p:cNvPr id="5" name="Fußzeilenplatzhalter 6"/>
          <p:cNvSpPr txBox="1">
            <a:spLocks/>
          </p:cNvSpPr>
          <p:nvPr/>
        </p:nvSpPr>
        <p:spPr>
          <a:xfrm>
            <a:off x="645489" y="6937720"/>
            <a:ext cx="4036672" cy="402483"/>
          </a:xfrm>
          <a:prstGeom prst="rect">
            <a:avLst/>
          </a:prstGeom>
        </p:spPr>
        <p:txBody>
          <a:bodyPr vert="horz" lIns="91440" tIns="45720" rIns="91440" bIns="45720" rtlCol="0" anchor="ctr"/>
          <a:lstStyle>
            <a:defPPr>
              <a:defRPr lang="de-DE"/>
            </a:defPPr>
            <a:lvl1pPr marL="0" algn="ctr" defTabSz="702899" rtl="0" eaLnBrk="1" latinLnBrk="0" hangingPunct="1">
              <a:defRPr sz="699" kern="1200">
                <a:solidFill>
                  <a:schemeClr val="tx1">
                    <a:tint val="75000"/>
                  </a:schemeClr>
                </a:solidFill>
                <a:latin typeface="+mn-lt"/>
                <a:ea typeface="+mn-ea"/>
                <a:cs typeface="+mn-cs"/>
              </a:defRPr>
            </a:lvl1pPr>
            <a:lvl2pPr marL="351450" algn="l" defTabSz="702899" rtl="0" eaLnBrk="1" latinLnBrk="0" hangingPunct="1">
              <a:defRPr sz="1384" kern="1200">
                <a:solidFill>
                  <a:schemeClr val="tx1"/>
                </a:solidFill>
                <a:latin typeface="+mn-lt"/>
                <a:ea typeface="+mn-ea"/>
                <a:cs typeface="+mn-cs"/>
              </a:defRPr>
            </a:lvl2pPr>
            <a:lvl3pPr marL="702899" algn="l" defTabSz="702899" rtl="0" eaLnBrk="1" latinLnBrk="0" hangingPunct="1">
              <a:defRPr sz="1384" kern="1200">
                <a:solidFill>
                  <a:schemeClr val="tx1"/>
                </a:solidFill>
                <a:latin typeface="+mn-lt"/>
                <a:ea typeface="+mn-ea"/>
                <a:cs typeface="+mn-cs"/>
              </a:defRPr>
            </a:lvl3pPr>
            <a:lvl4pPr marL="1054349" algn="l" defTabSz="702899" rtl="0" eaLnBrk="1" latinLnBrk="0" hangingPunct="1">
              <a:defRPr sz="1384" kern="1200">
                <a:solidFill>
                  <a:schemeClr val="tx1"/>
                </a:solidFill>
                <a:latin typeface="+mn-lt"/>
                <a:ea typeface="+mn-ea"/>
                <a:cs typeface="+mn-cs"/>
              </a:defRPr>
            </a:lvl4pPr>
            <a:lvl5pPr marL="1405799" algn="l" defTabSz="702899" rtl="0" eaLnBrk="1" latinLnBrk="0" hangingPunct="1">
              <a:defRPr sz="1384" kern="1200">
                <a:solidFill>
                  <a:schemeClr val="tx1"/>
                </a:solidFill>
                <a:latin typeface="+mn-lt"/>
                <a:ea typeface="+mn-ea"/>
                <a:cs typeface="+mn-cs"/>
              </a:defRPr>
            </a:lvl5pPr>
            <a:lvl6pPr marL="1757248" algn="l" defTabSz="702899" rtl="0" eaLnBrk="1" latinLnBrk="0" hangingPunct="1">
              <a:defRPr sz="1384" kern="1200">
                <a:solidFill>
                  <a:schemeClr val="tx1"/>
                </a:solidFill>
                <a:latin typeface="+mn-lt"/>
                <a:ea typeface="+mn-ea"/>
                <a:cs typeface="+mn-cs"/>
              </a:defRPr>
            </a:lvl6pPr>
            <a:lvl7pPr marL="2108698" algn="l" defTabSz="702899" rtl="0" eaLnBrk="1" latinLnBrk="0" hangingPunct="1">
              <a:defRPr sz="1384" kern="1200">
                <a:solidFill>
                  <a:schemeClr val="tx1"/>
                </a:solidFill>
                <a:latin typeface="+mn-lt"/>
                <a:ea typeface="+mn-ea"/>
                <a:cs typeface="+mn-cs"/>
              </a:defRPr>
            </a:lvl7pPr>
            <a:lvl8pPr marL="2460147" algn="l" defTabSz="702899" rtl="0" eaLnBrk="1" latinLnBrk="0" hangingPunct="1">
              <a:defRPr sz="1384" kern="1200">
                <a:solidFill>
                  <a:schemeClr val="tx1"/>
                </a:solidFill>
                <a:latin typeface="+mn-lt"/>
                <a:ea typeface="+mn-ea"/>
                <a:cs typeface="+mn-cs"/>
              </a:defRPr>
            </a:lvl8pPr>
            <a:lvl9pPr marL="2811597" algn="l" defTabSz="702899" rtl="0" eaLnBrk="1" latinLnBrk="0" hangingPunct="1">
              <a:defRPr sz="1384" kern="1200">
                <a:solidFill>
                  <a:schemeClr val="tx1"/>
                </a:solidFill>
                <a:latin typeface="+mn-lt"/>
                <a:ea typeface="+mn-ea"/>
                <a:cs typeface="+mn-cs"/>
              </a:defRPr>
            </a:lvl9pPr>
          </a:lstStyle>
          <a:p>
            <a:pPr algn="l"/>
            <a:r>
              <a:rPr lang="de-DE" sz="763" baseline="30000" dirty="0" smtClean="0"/>
              <a:t>1</a:t>
            </a:r>
            <a:r>
              <a:rPr lang="de-DE" sz="763" dirty="0" smtClean="0"/>
              <a:t> Steinlein/Strobel/Kramer: Handbuch zur Kinder- und Jugendliteratur. SBZ/DDR. Von 1945-1990, Stuttgart 2006, Spalte 911.</a:t>
            </a:r>
            <a:endParaRPr lang="de-DE" sz="763" dirty="0"/>
          </a:p>
        </p:txBody>
      </p:sp>
    </p:spTree>
    <p:extLst>
      <p:ext uri="{BB962C8B-B14F-4D97-AF65-F5344CB8AC3E}">
        <p14:creationId xmlns:p14="http://schemas.microsoft.com/office/powerpoint/2010/main" val="55543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1692</Words>
  <Application>Microsoft Office PowerPoint</Application>
  <PresentationFormat>Benutzerdefiniert</PresentationFormat>
  <Paragraphs>64</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Brigitte Reimer</dc:creator>
  <cp:lastModifiedBy>IDF</cp:lastModifiedBy>
  <cp:revision>78</cp:revision>
  <cp:lastPrinted>2016-11-24T10:35:15Z</cp:lastPrinted>
  <dcterms:created xsi:type="dcterms:W3CDTF">2016-11-18T10:38:29Z</dcterms:created>
  <dcterms:modified xsi:type="dcterms:W3CDTF">2017-06-08T13:45:46Z</dcterms:modified>
</cp:coreProperties>
</file>