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1" r:id="rId2"/>
    <p:sldMasterId id="2147483655" r:id="rId3"/>
  </p:sldMasterIdLst>
  <p:notesMasterIdLst>
    <p:notesMasterId r:id="rId26"/>
  </p:notesMasterIdLst>
  <p:handoutMasterIdLst>
    <p:handoutMasterId r:id="rId27"/>
  </p:handoutMasterIdLst>
  <p:sldIdLst>
    <p:sldId id="258" r:id="rId4"/>
    <p:sldId id="260" r:id="rId5"/>
    <p:sldId id="263" r:id="rId6"/>
    <p:sldId id="280" r:id="rId7"/>
    <p:sldId id="264" r:id="rId8"/>
    <p:sldId id="304" r:id="rId9"/>
    <p:sldId id="279" r:id="rId10"/>
    <p:sldId id="301" r:id="rId11"/>
    <p:sldId id="287" r:id="rId12"/>
    <p:sldId id="302" r:id="rId13"/>
    <p:sldId id="286" r:id="rId14"/>
    <p:sldId id="288" r:id="rId15"/>
    <p:sldId id="292" r:id="rId16"/>
    <p:sldId id="293" r:id="rId17"/>
    <p:sldId id="294" r:id="rId18"/>
    <p:sldId id="295" r:id="rId19"/>
    <p:sldId id="296" r:id="rId20"/>
    <p:sldId id="305" r:id="rId21"/>
    <p:sldId id="298" r:id="rId22"/>
    <p:sldId id="299" r:id="rId23"/>
    <p:sldId id="306" r:id="rId24"/>
    <p:sldId id="273" r:id="rId25"/>
  </p:sldIdLst>
  <p:sldSz cx="10080625" cy="7561263"/>
  <p:notesSz cx="6858000" cy="9945688"/>
  <p:defaultTextStyle>
    <a:defPPr>
      <a:defRPr lang="de-DE"/>
    </a:defPPr>
    <a:lvl1pPr algn="l" defTabSz="1006475" rtl="0" fontAlgn="base">
      <a:spcBef>
        <a:spcPct val="0"/>
      </a:spcBef>
      <a:spcAft>
        <a:spcPct val="0"/>
      </a:spcAft>
      <a:defRPr kern="1200">
        <a:solidFill>
          <a:schemeClr val="tx1"/>
        </a:solidFill>
        <a:latin typeface="Arial" charset="0"/>
        <a:ea typeface="+mn-ea"/>
        <a:cs typeface="Arial" charset="0"/>
      </a:defRPr>
    </a:lvl1pPr>
    <a:lvl2pPr marL="503238" indent="-46038" algn="l" defTabSz="1006475" rtl="0" fontAlgn="base">
      <a:spcBef>
        <a:spcPct val="0"/>
      </a:spcBef>
      <a:spcAft>
        <a:spcPct val="0"/>
      </a:spcAft>
      <a:defRPr kern="1200">
        <a:solidFill>
          <a:schemeClr val="tx1"/>
        </a:solidFill>
        <a:latin typeface="Arial" charset="0"/>
        <a:ea typeface="+mn-ea"/>
        <a:cs typeface="Arial" charset="0"/>
      </a:defRPr>
    </a:lvl2pPr>
    <a:lvl3pPr marL="1006475" indent="-92075" algn="l" defTabSz="1006475" rtl="0" fontAlgn="base">
      <a:spcBef>
        <a:spcPct val="0"/>
      </a:spcBef>
      <a:spcAft>
        <a:spcPct val="0"/>
      </a:spcAft>
      <a:defRPr kern="1200">
        <a:solidFill>
          <a:schemeClr val="tx1"/>
        </a:solidFill>
        <a:latin typeface="Arial" charset="0"/>
        <a:ea typeface="+mn-ea"/>
        <a:cs typeface="Arial" charset="0"/>
      </a:defRPr>
    </a:lvl3pPr>
    <a:lvl4pPr marL="1511300" indent="-139700" algn="l" defTabSz="1006475" rtl="0" fontAlgn="base">
      <a:spcBef>
        <a:spcPct val="0"/>
      </a:spcBef>
      <a:spcAft>
        <a:spcPct val="0"/>
      </a:spcAft>
      <a:defRPr kern="1200">
        <a:solidFill>
          <a:schemeClr val="tx1"/>
        </a:solidFill>
        <a:latin typeface="Arial" charset="0"/>
        <a:ea typeface="+mn-ea"/>
        <a:cs typeface="Arial" charset="0"/>
      </a:defRPr>
    </a:lvl4pPr>
    <a:lvl5pPr marL="2014538" indent="-185738" algn="l" defTabSz="1006475"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7"/>
    <a:srgbClr val="8DAE10"/>
    <a:srgbClr val="94C11C"/>
    <a:srgbClr val="E6E4E4"/>
    <a:srgbClr val="0035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16" autoAdjust="0"/>
    <p:restoredTop sz="76585" autoAdjust="0"/>
  </p:normalViewPr>
  <p:slideViewPr>
    <p:cSldViewPr snapToGrid="0" snapToObjects="1">
      <p:cViewPr>
        <p:scale>
          <a:sx n="50" d="100"/>
          <a:sy n="50" d="100"/>
        </p:scale>
        <p:origin x="-3444" y="-822"/>
      </p:cViewPr>
      <p:guideLst>
        <p:guide orient="horz" pos="1859"/>
        <p:guide pos="309"/>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972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34819" name="Rectangle 3"/>
          <p:cNvSpPr>
            <a:spLocks noGrp="1" noChangeArrowheads="1"/>
          </p:cNvSpPr>
          <p:nvPr>
            <p:ph type="dt" sz="quarter" idx="1"/>
          </p:nvPr>
        </p:nvSpPr>
        <p:spPr bwMode="auto">
          <a:xfrm>
            <a:off x="3884613" y="0"/>
            <a:ext cx="2971800" cy="4972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2C91224-0B6F-47E8-93D1-52B5D970D90F}" type="datetimeFigureOut">
              <a:rPr lang="de-DE"/>
              <a:pPr>
                <a:defRPr/>
              </a:pPr>
              <a:t>03.07.2014</a:t>
            </a:fld>
            <a:endParaRPr lang="de-DE"/>
          </a:p>
        </p:txBody>
      </p:sp>
      <p:sp>
        <p:nvSpPr>
          <p:cNvPr id="34820" name="Rectangle 4"/>
          <p:cNvSpPr>
            <a:spLocks noGrp="1" noChangeArrowheads="1"/>
          </p:cNvSpPr>
          <p:nvPr>
            <p:ph type="ftr" sz="quarter" idx="2"/>
          </p:nvPr>
        </p:nvSpPr>
        <p:spPr bwMode="auto">
          <a:xfrm>
            <a:off x="0" y="9446678"/>
            <a:ext cx="2971800" cy="4972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34821" name="Rectangle 5"/>
          <p:cNvSpPr>
            <a:spLocks noGrp="1" noChangeArrowheads="1"/>
          </p:cNvSpPr>
          <p:nvPr>
            <p:ph type="sldNum" sz="quarter" idx="3"/>
          </p:nvPr>
        </p:nvSpPr>
        <p:spPr bwMode="auto">
          <a:xfrm>
            <a:off x="3884613" y="9446678"/>
            <a:ext cx="2971800" cy="4972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C9A9F40-9E52-4A76-8421-894BAE0205FB}" type="slidenum">
              <a:rPr lang="de-DE"/>
              <a:pPr>
                <a:defRPr/>
              </a:pPr>
              <a:t>‹Nr.›</a:t>
            </a:fld>
            <a:endParaRPr lang="de-DE"/>
          </a:p>
        </p:txBody>
      </p:sp>
    </p:spTree>
    <p:extLst>
      <p:ext uri="{BB962C8B-B14F-4D97-AF65-F5344CB8AC3E}">
        <p14:creationId xmlns:p14="http://schemas.microsoft.com/office/powerpoint/2010/main" val="4109014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7284"/>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3" name="Datumsplatzhalter 2"/>
          <p:cNvSpPr>
            <a:spLocks noGrp="1"/>
          </p:cNvSpPr>
          <p:nvPr>
            <p:ph type="dt" idx="1"/>
          </p:nvPr>
        </p:nvSpPr>
        <p:spPr>
          <a:xfrm>
            <a:off x="3884613" y="0"/>
            <a:ext cx="2971800" cy="497284"/>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BDDE8CEC-9CB1-40EA-840E-A7CACB2C4697}" type="datetimeFigureOut">
              <a:rPr lang="de-DE"/>
              <a:pPr>
                <a:defRPr/>
              </a:pPr>
              <a:t>03.07.2014</a:t>
            </a:fld>
            <a:endParaRPr lang="de-DE"/>
          </a:p>
        </p:txBody>
      </p:sp>
      <p:sp>
        <p:nvSpPr>
          <p:cNvPr id="4" name="Folienbildplatzhalter 3"/>
          <p:cNvSpPr>
            <a:spLocks noGrp="1" noRot="1" noChangeAspect="1"/>
          </p:cNvSpPr>
          <p:nvPr>
            <p:ph type="sldImg" idx="2"/>
          </p:nvPr>
        </p:nvSpPr>
        <p:spPr>
          <a:xfrm>
            <a:off x="944563" y="746125"/>
            <a:ext cx="4968875" cy="3729038"/>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724202"/>
            <a:ext cx="5486400" cy="4475560"/>
          </a:xfrm>
          <a:prstGeom prst="rect">
            <a:avLst/>
          </a:prstGeom>
        </p:spPr>
        <p:txBody>
          <a:bodyPr vert="horz" wrap="square" lIns="91440" tIns="45720" rIns="91440" bIns="45720" numCol="1" anchor="t" anchorCtr="0" compatLnSpc="1">
            <a:prstTxWarp prst="textNoShape">
              <a:avLst/>
            </a:prstTxWarp>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446678"/>
            <a:ext cx="2971800" cy="497284"/>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7" name="Foliennummernplatzhalter 6"/>
          <p:cNvSpPr>
            <a:spLocks noGrp="1"/>
          </p:cNvSpPr>
          <p:nvPr>
            <p:ph type="sldNum" sz="quarter" idx="5"/>
          </p:nvPr>
        </p:nvSpPr>
        <p:spPr>
          <a:xfrm>
            <a:off x="3884613" y="9446678"/>
            <a:ext cx="2971800" cy="497284"/>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74C14D2-D2C4-4474-A6C0-5B3AAB9340CF}" type="slidenum">
              <a:rPr lang="de-DE"/>
              <a:pPr>
                <a:defRPr/>
              </a:pPr>
              <a:t>‹Nr.›</a:t>
            </a:fld>
            <a:endParaRPr lang="de-DE"/>
          </a:p>
        </p:txBody>
      </p:sp>
    </p:spTree>
    <p:extLst>
      <p:ext uri="{BB962C8B-B14F-4D97-AF65-F5344CB8AC3E}">
        <p14:creationId xmlns:p14="http://schemas.microsoft.com/office/powerpoint/2010/main" val="3282775173"/>
      </p:ext>
    </p:extLst>
  </p:cSld>
  <p:clrMap bg1="lt1" tx1="dk1" bg2="lt2" tx2="dk2" accent1="accent1" accent2="accent2" accent3="accent3" accent4="accent4" accent5="accent5" accent6="accent6" hlink="hlink" folHlink="folHlink"/>
  <p:notesStyle>
    <a:lvl1pPr algn="l" defTabSz="1006475" rtl="0" eaLnBrk="0" fontAlgn="base" hangingPunct="0">
      <a:spcBef>
        <a:spcPct val="30000"/>
      </a:spcBef>
      <a:spcAft>
        <a:spcPct val="0"/>
      </a:spcAft>
      <a:defRPr sz="1300" kern="1200">
        <a:solidFill>
          <a:schemeClr val="tx1"/>
        </a:solidFill>
        <a:latin typeface="Arial" charset="0"/>
        <a:ea typeface="+mn-ea"/>
        <a:cs typeface="+mn-cs"/>
      </a:defRPr>
    </a:lvl1pPr>
    <a:lvl2pPr marL="503238" algn="l" defTabSz="1006475" rtl="0" eaLnBrk="0" fontAlgn="base" hangingPunct="0">
      <a:spcBef>
        <a:spcPct val="30000"/>
      </a:spcBef>
      <a:spcAft>
        <a:spcPct val="0"/>
      </a:spcAft>
      <a:defRPr sz="1300" kern="1200">
        <a:solidFill>
          <a:schemeClr val="tx1"/>
        </a:solidFill>
        <a:latin typeface="Arial" charset="0"/>
        <a:ea typeface="+mn-ea"/>
        <a:cs typeface="+mn-cs"/>
      </a:defRPr>
    </a:lvl2pPr>
    <a:lvl3pPr marL="1006475" algn="l" defTabSz="1006475" rtl="0" eaLnBrk="0" fontAlgn="base" hangingPunct="0">
      <a:spcBef>
        <a:spcPct val="30000"/>
      </a:spcBef>
      <a:spcAft>
        <a:spcPct val="0"/>
      </a:spcAft>
      <a:defRPr sz="1300" kern="1200">
        <a:solidFill>
          <a:schemeClr val="tx1"/>
        </a:solidFill>
        <a:latin typeface="Arial" charset="0"/>
        <a:ea typeface="+mn-ea"/>
        <a:cs typeface="+mn-cs"/>
      </a:defRPr>
    </a:lvl3pPr>
    <a:lvl4pPr marL="1511300" algn="l" defTabSz="1006475" rtl="0" eaLnBrk="0" fontAlgn="base" hangingPunct="0">
      <a:spcBef>
        <a:spcPct val="30000"/>
      </a:spcBef>
      <a:spcAft>
        <a:spcPct val="0"/>
      </a:spcAft>
      <a:defRPr sz="1300" kern="1200">
        <a:solidFill>
          <a:schemeClr val="tx1"/>
        </a:solidFill>
        <a:latin typeface="Arial" charset="0"/>
        <a:ea typeface="+mn-ea"/>
        <a:cs typeface="+mn-cs"/>
      </a:defRPr>
    </a:lvl4pPr>
    <a:lvl5pPr marL="2014538" algn="l" defTabSz="1006475" rtl="0" eaLnBrk="0" fontAlgn="base" hangingPunct="0">
      <a:spcBef>
        <a:spcPct val="30000"/>
      </a:spcBef>
      <a:spcAft>
        <a:spcPct val="0"/>
      </a:spcAft>
      <a:defRPr sz="1300" kern="1200">
        <a:solidFill>
          <a:schemeClr val="tx1"/>
        </a:solidFill>
        <a:latin typeface="Arial" charset="0"/>
        <a:ea typeface="+mn-ea"/>
        <a:cs typeface="+mn-cs"/>
      </a:defRPr>
    </a:lvl5pPr>
    <a:lvl6pPr marL="2520086" algn="l" defTabSz="1008035" rtl="0" eaLnBrk="1" latinLnBrk="0" hangingPunct="1">
      <a:defRPr sz="1300" kern="1200">
        <a:solidFill>
          <a:schemeClr val="tx1"/>
        </a:solidFill>
        <a:latin typeface="+mn-lt"/>
        <a:ea typeface="+mn-ea"/>
        <a:cs typeface="+mn-cs"/>
      </a:defRPr>
    </a:lvl6pPr>
    <a:lvl7pPr marL="3024104" algn="l" defTabSz="1008035" rtl="0" eaLnBrk="1" latinLnBrk="0" hangingPunct="1">
      <a:defRPr sz="1300" kern="1200">
        <a:solidFill>
          <a:schemeClr val="tx1"/>
        </a:solidFill>
        <a:latin typeface="+mn-lt"/>
        <a:ea typeface="+mn-ea"/>
        <a:cs typeface="+mn-cs"/>
      </a:defRPr>
    </a:lvl7pPr>
    <a:lvl8pPr marL="3528121" algn="l" defTabSz="1008035" rtl="0" eaLnBrk="1" latinLnBrk="0" hangingPunct="1">
      <a:defRPr sz="1300" kern="1200">
        <a:solidFill>
          <a:schemeClr val="tx1"/>
        </a:solidFill>
        <a:latin typeface="+mn-lt"/>
        <a:ea typeface="+mn-ea"/>
        <a:cs typeface="+mn-cs"/>
      </a:defRPr>
    </a:lvl8pPr>
    <a:lvl9pPr marL="4032138" algn="l" defTabSz="100803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
        <p:nvSpPr>
          <p:cNvPr id="16386" name="Rectangle 3"/>
          <p:cNvSpPr>
            <a:spLocks noGrp="1"/>
          </p:cNvSpPr>
          <p:nvPr>
            <p:ph type="body" idx="1"/>
          </p:nvPr>
        </p:nvSpPr>
        <p:spPr bwMode="auto">
          <a:noFill/>
        </p:spPr>
        <p:txBody>
          <a:bodyPr/>
          <a:lstStyle/>
          <a:p>
            <a:r>
              <a:rPr lang="de-DE" smtClean="0"/>
              <a:t>Hello everybody! </a:t>
            </a:r>
            <a:br>
              <a:rPr lang="de-DE" smtClean="0"/>
            </a:br>
            <a:r>
              <a:rPr lang="de-DE" smtClean="0"/>
              <a:t>I am Mona Rosenberg and this is Dorina Hackmann, we are the expert group for Malta. </a:t>
            </a:r>
            <a:br>
              <a:rPr lang="de-DE" smtClean="0"/>
            </a:br>
            <a:r>
              <a:rPr lang="de-DE" smtClean="0"/>
              <a:t>At the beginning of March, both of us and Mara Hasenjürgen went to Malta and stayed for a week in Sliema. In this week we conducted several interviews with Maltese actors in the field of migration policy.</a:t>
            </a:r>
            <a:br>
              <a:rPr lang="de-DE" smtClean="0"/>
            </a:br>
            <a:r>
              <a:rPr lang="de-DE" smtClean="0"/>
              <a:t>Today, we are presenting to you our research results and especially are talking about the different opinions about the Maltese migration policy and how the organizations related to this field and governmental institutions see themselves and each other.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a:lstStyle/>
          <a:p>
            <a:r>
              <a:rPr lang="de-DE" dirty="0" err="1" smtClean="0"/>
              <a:t>One</a:t>
            </a:r>
            <a:r>
              <a:rPr lang="de-DE" dirty="0" smtClean="0"/>
              <a:t> type </a:t>
            </a:r>
            <a:r>
              <a:rPr lang="de-DE" dirty="0" err="1" smtClean="0"/>
              <a:t>of</a:t>
            </a:r>
            <a:r>
              <a:rPr lang="de-DE" dirty="0" smtClean="0"/>
              <a:t> </a:t>
            </a:r>
            <a:r>
              <a:rPr lang="de-DE" dirty="0" err="1" smtClean="0"/>
              <a:t>collective</a:t>
            </a:r>
            <a:r>
              <a:rPr lang="de-DE" dirty="0" smtClean="0"/>
              <a:t> </a:t>
            </a:r>
            <a:r>
              <a:rPr lang="de-DE" dirty="0" err="1" smtClean="0"/>
              <a:t>actors</a:t>
            </a:r>
            <a:r>
              <a:rPr lang="de-DE" dirty="0" smtClean="0"/>
              <a:t> in </a:t>
            </a:r>
            <a:r>
              <a:rPr lang="de-DE" dirty="0" err="1" smtClean="0"/>
              <a:t>the</a:t>
            </a:r>
            <a:r>
              <a:rPr lang="de-DE" dirty="0" smtClean="0"/>
              <a:t> </a:t>
            </a:r>
            <a:r>
              <a:rPr lang="de-DE" dirty="0" err="1" smtClean="0"/>
              <a:t>field</a:t>
            </a:r>
            <a:r>
              <a:rPr lang="de-DE" dirty="0" smtClean="0"/>
              <a:t> </a:t>
            </a:r>
            <a:r>
              <a:rPr lang="de-DE" dirty="0" err="1" smtClean="0"/>
              <a:t>of</a:t>
            </a:r>
            <a:r>
              <a:rPr lang="de-DE" dirty="0" smtClean="0"/>
              <a:t> </a:t>
            </a:r>
            <a:r>
              <a:rPr lang="de-DE" dirty="0" err="1" smtClean="0"/>
              <a:t>migration</a:t>
            </a:r>
            <a:r>
              <a:rPr lang="de-DE" dirty="0" smtClean="0"/>
              <a:t> </a:t>
            </a:r>
            <a:r>
              <a:rPr lang="de-DE" dirty="0" err="1" smtClean="0"/>
              <a:t>policies</a:t>
            </a:r>
            <a:r>
              <a:rPr lang="de-DE" dirty="0" smtClean="0"/>
              <a:t> </a:t>
            </a:r>
            <a:r>
              <a:rPr lang="de-DE" dirty="0" err="1" smtClean="0"/>
              <a:t>are</a:t>
            </a:r>
            <a:r>
              <a:rPr lang="de-DE" dirty="0" smtClean="0"/>
              <a:t> </a:t>
            </a:r>
            <a:r>
              <a:rPr lang="de-DE" dirty="0" err="1" smtClean="0"/>
              <a:t>researchers</a:t>
            </a:r>
            <a:r>
              <a:rPr lang="de-DE" dirty="0" smtClean="0"/>
              <a:t>. On </a:t>
            </a:r>
            <a:r>
              <a:rPr lang="de-DE" dirty="0" err="1" smtClean="0"/>
              <a:t>our</a:t>
            </a:r>
            <a:r>
              <a:rPr lang="de-DE" dirty="0" smtClean="0"/>
              <a:t> </a:t>
            </a:r>
            <a:r>
              <a:rPr lang="de-DE" dirty="0" err="1" smtClean="0"/>
              <a:t>trip</a:t>
            </a:r>
            <a:r>
              <a:rPr lang="de-DE" dirty="0" smtClean="0"/>
              <a:t>, </a:t>
            </a:r>
            <a:r>
              <a:rPr lang="de-DE" dirty="0" err="1" smtClean="0"/>
              <a:t>we</a:t>
            </a:r>
            <a:r>
              <a:rPr lang="de-DE" dirty="0" smtClean="0"/>
              <a:t> </a:t>
            </a:r>
            <a:r>
              <a:rPr lang="de-DE" dirty="0" err="1" smtClean="0"/>
              <a:t>only</a:t>
            </a:r>
            <a:r>
              <a:rPr lang="de-DE" dirty="0" smtClean="0"/>
              <a:t> </a:t>
            </a:r>
            <a:r>
              <a:rPr lang="de-DE" dirty="0" err="1" smtClean="0"/>
              <a:t>had</a:t>
            </a:r>
            <a:r>
              <a:rPr lang="de-DE" dirty="0" smtClean="0"/>
              <a:t> </a:t>
            </a:r>
            <a:r>
              <a:rPr lang="de-DE" dirty="0" err="1" smtClean="0"/>
              <a:t>the</a:t>
            </a:r>
            <a:r>
              <a:rPr lang="de-DE" dirty="0" smtClean="0"/>
              <a:t> </a:t>
            </a:r>
            <a:r>
              <a:rPr lang="de-DE" dirty="0" err="1" smtClean="0"/>
              <a:t>possibility</a:t>
            </a:r>
            <a:r>
              <a:rPr lang="de-DE" dirty="0" smtClean="0"/>
              <a:t> </a:t>
            </a:r>
            <a:r>
              <a:rPr lang="de-DE" dirty="0" err="1" smtClean="0"/>
              <a:t>to</a:t>
            </a:r>
            <a:r>
              <a:rPr lang="de-DE" dirty="0" smtClean="0"/>
              <a:t> </a:t>
            </a:r>
            <a:r>
              <a:rPr lang="de-DE" dirty="0" err="1" smtClean="0"/>
              <a:t>talk</a:t>
            </a:r>
            <a:r>
              <a:rPr lang="de-DE" dirty="0" smtClean="0"/>
              <a:t> </a:t>
            </a:r>
            <a:r>
              <a:rPr lang="de-DE" dirty="0" err="1" smtClean="0"/>
              <a:t>to</a:t>
            </a:r>
            <a:r>
              <a:rPr lang="de-DE" dirty="0" smtClean="0"/>
              <a:t> </a:t>
            </a:r>
            <a:r>
              <a:rPr lang="de-DE" dirty="0" err="1" smtClean="0"/>
              <a:t>one</a:t>
            </a:r>
            <a:r>
              <a:rPr lang="de-DE" dirty="0" smtClean="0"/>
              <a:t> </a:t>
            </a:r>
            <a:r>
              <a:rPr lang="de-DE" dirty="0" err="1" smtClean="0"/>
              <a:t>researcher</a:t>
            </a:r>
            <a:r>
              <a:rPr lang="de-DE" dirty="0" smtClean="0"/>
              <a:t>, </a:t>
            </a:r>
            <a:r>
              <a:rPr lang="de-DE" dirty="0" err="1" smtClean="0"/>
              <a:t>who</a:t>
            </a:r>
            <a:r>
              <a:rPr lang="de-DE" dirty="0" smtClean="0"/>
              <a:t> </a:t>
            </a:r>
            <a:r>
              <a:rPr lang="de-DE" dirty="0" err="1" smtClean="0"/>
              <a:t>unfortunately</a:t>
            </a:r>
            <a:r>
              <a:rPr lang="de-DE" dirty="0" smtClean="0"/>
              <a:t> </a:t>
            </a:r>
            <a:r>
              <a:rPr lang="de-DE" dirty="0" err="1" smtClean="0"/>
              <a:t>is</a:t>
            </a:r>
            <a:r>
              <a:rPr lang="de-DE" dirty="0" smtClean="0"/>
              <a:t> not </a:t>
            </a:r>
            <a:r>
              <a:rPr lang="de-DE" dirty="0" err="1" smtClean="0"/>
              <a:t>currently</a:t>
            </a:r>
            <a:r>
              <a:rPr lang="de-DE" dirty="0" smtClean="0"/>
              <a:t> </a:t>
            </a:r>
            <a:r>
              <a:rPr lang="de-DE" dirty="0" err="1" smtClean="0"/>
              <a:t>researching</a:t>
            </a:r>
            <a:r>
              <a:rPr lang="de-DE" dirty="0" smtClean="0"/>
              <a:t> in </a:t>
            </a:r>
            <a:r>
              <a:rPr lang="de-DE" dirty="0" err="1" smtClean="0"/>
              <a:t>the</a:t>
            </a:r>
            <a:r>
              <a:rPr lang="de-DE" dirty="0" smtClean="0"/>
              <a:t> </a:t>
            </a:r>
            <a:r>
              <a:rPr lang="de-DE" dirty="0" err="1" smtClean="0"/>
              <a:t>area</a:t>
            </a:r>
            <a:r>
              <a:rPr lang="de-DE" dirty="0" smtClean="0"/>
              <a:t>. </a:t>
            </a:r>
            <a:r>
              <a:rPr lang="de-DE" dirty="0" err="1" smtClean="0"/>
              <a:t>Nonetheless</a:t>
            </a:r>
            <a:r>
              <a:rPr lang="de-DE" dirty="0" smtClean="0"/>
              <a:t>, </a:t>
            </a:r>
            <a:r>
              <a:rPr lang="de-DE" dirty="0" err="1" smtClean="0"/>
              <a:t>it</a:t>
            </a:r>
            <a:r>
              <a:rPr lang="de-DE" dirty="0" smtClean="0"/>
              <a:t> was a </a:t>
            </a:r>
            <a:r>
              <a:rPr lang="de-DE" dirty="0" err="1" smtClean="0"/>
              <a:t>very</a:t>
            </a:r>
            <a:r>
              <a:rPr lang="de-DE" dirty="0" smtClean="0"/>
              <a:t> informative </a:t>
            </a:r>
            <a:r>
              <a:rPr lang="de-DE" dirty="0" err="1" smtClean="0"/>
              <a:t>talk</a:t>
            </a:r>
            <a:r>
              <a:rPr lang="de-DE" dirty="0" smtClean="0"/>
              <a:t> </a:t>
            </a:r>
            <a:r>
              <a:rPr lang="de-DE" dirty="0" err="1" smtClean="0"/>
              <a:t>because</a:t>
            </a:r>
            <a:r>
              <a:rPr lang="de-DE" dirty="0" smtClean="0"/>
              <a:t> </a:t>
            </a:r>
            <a:r>
              <a:rPr lang="de-DE" dirty="0" err="1" smtClean="0"/>
              <a:t>his</a:t>
            </a:r>
            <a:r>
              <a:rPr lang="de-DE" dirty="0" smtClean="0"/>
              <a:t> </a:t>
            </a:r>
            <a:r>
              <a:rPr lang="de-DE" dirty="0" err="1" smtClean="0"/>
              <a:t>research</a:t>
            </a:r>
            <a:r>
              <a:rPr lang="de-DE" dirty="0" smtClean="0"/>
              <a:t> </a:t>
            </a:r>
            <a:r>
              <a:rPr lang="de-DE" dirty="0" err="1" smtClean="0"/>
              <a:t>provides</a:t>
            </a:r>
            <a:r>
              <a:rPr lang="de-DE" dirty="0" smtClean="0"/>
              <a:t> </a:t>
            </a:r>
            <a:r>
              <a:rPr lang="de-DE" dirty="0" err="1" smtClean="0"/>
              <a:t>insight</a:t>
            </a:r>
            <a:r>
              <a:rPr lang="de-DE" dirty="0" smtClean="0"/>
              <a:t> </a:t>
            </a:r>
            <a:r>
              <a:rPr lang="de-DE" dirty="0" err="1" smtClean="0"/>
              <a:t>to</a:t>
            </a:r>
            <a:r>
              <a:rPr lang="de-DE" dirty="0" smtClean="0"/>
              <a:t> </a:t>
            </a:r>
            <a:r>
              <a:rPr lang="de-DE" dirty="0" err="1" smtClean="0"/>
              <a:t>the</a:t>
            </a:r>
            <a:r>
              <a:rPr lang="de-DE" dirty="0" smtClean="0"/>
              <a:t> </a:t>
            </a:r>
            <a:r>
              <a:rPr lang="de-DE" dirty="0" err="1" smtClean="0"/>
              <a:t>complex</a:t>
            </a:r>
            <a:r>
              <a:rPr lang="de-DE" dirty="0" smtClean="0"/>
              <a:t> matter </a:t>
            </a:r>
            <a:r>
              <a:rPr lang="de-DE" dirty="0" err="1" smtClean="0"/>
              <a:t>of</a:t>
            </a:r>
            <a:r>
              <a:rPr lang="de-DE" dirty="0" smtClean="0"/>
              <a:t> </a:t>
            </a:r>
            <a:r>
              <a:rPr lang="de-DE" dirty="0" err="1" smtClean="0"/>
              <a:t>the</a:t>
            </a:r>
            <a:r>
              <a:rPr lang="de-DE" dirty="0" smtClean="0"/>
              <a:t> </a:t>
            </a:r>
            <a:r>
              <a:rPr lang="de-DE" dirty="0" err="1" smtClean="0"/>
              <a:t>travel</a:t>
            </a:r>
            <a:r>
              <a:rPr lang="de-DE" dirty="0" smtClean="0"/>
              <a:t> </a:t>
            </a:r>
            <a:r>
              <a:rPr lang="de-DE" dirty="0" err="1" smtClean="0"/>
              <a:t>organization</a:t>
            </a:r>
            <a:r>
              <a:rPr lang="de-DE" dirty="0" smtClean="0"/>
              <a:t> </a:t>
            </a:r>
            <a:r>
              <a:rPr lang="de-DE" dirty="0" err="1" smtClean="0"/>
              <a:t>and</a:t>
            </a:r>
            <a:r>
              <a:rPr lang="de-DE" dirty="0" smtClean="0"/>
              <a:t> </a:t>
            </a:r>
            <a:r>
              <a:rPr lang="de-DE" dirty="0" err="1" smtClean="0"/>
              <a:t>travel</a:t>
            </a:r>
            <a:r>
              <a:rPr lang="de-DE" dirty="0" smtClean="0"/>
              <a:t> </a:t>
            </a:r>
            <a:r>
              <a:rPr lang="de-DE" dirty="0" err="1" smtClean="0"/>
              <a:t>routes</a:t>
            </a:r>
            <a:r>
              <a:rPr lang="de-DE" dirty="0" smtClean="0"/>
              <a:t> </a:t>
            </a:r>
            <a:r>
              <a:rPr lang="de-DE" dirty="0" err="1" smtClean="0"/>
              <a:t>of</a:t>
            </a:r>
            <a:r>
              <a:rPr lang="de-DE" dirty="0" smtClean="0"/>
              <a:t> </a:t>
            </a:r>
            <a:r>
              <a:rPr lang="de-DE" dirty="0" err="1" smtClean="0"/>
              <a:t>refugees</a:t>
            </a:r>
            <a:r>
              <a:rPr lang="de-DE" dirty="0" smtClean="0"/>
              <a:t>. These </a:t>
            </a:r>
            <a:r>
              <a:rPr lang="de-DE" dirty="0" err="1" smtClean="0"/>
              <a:t>results</a:t>
            </a:r>
            <a:r>
              <a:rPr lang="de-DE" dirty="0" smtClean="0"/>
              <a:t> also </a:t>
            </a:r>
            <a:r>
              <a:rPr lang="de-DE" dirty="0" err="1" smtClean="0"/>
              <a:t>are</a:t>
            </a:r>
            <a:r>
              <a:rPr lang="de-DE" dirty="0" smtClean="0"/>
              <a:t> </a:t>
            </a:r>
            <a:r>
              <a:rPr lang="de-DE" dirty="0" err="1" smtClean="0"/>
              <a:t>of</a:t>
            </a:r>
            <a:r>
              <a:rPr lang="de-DE" dirty="0" smtClean="0"/>
              <a:t> </a:t>
            </a:r>
            <a:r>
              <a:rPr lang="de-DE" dirty="0" err="1" smtClean="0"/>
              <a:t>great</a:t>
            </a:r>
            <a:r>
              <a:rPr lang="de-DE" dirty="0" smtClean="0"/>
              <a:t> </a:t>
            </a:r>
            <a:r>
              <a:rPr lang="de-DE" dirty="0" err="1" smtClean="0"/>
              <a:t>importance</a:t>
            </a:r>
            <a:r>
              <a:rPr lang="de-DE" dirty="0" smtClean="0"/>
              <a:t> </a:t>
            </a:r>
            <a:r>
              <a:rPr lang="de-DE" dirty="0" err="1" smtClean="0"/>
              <a:t>to</a:t>
            </a:r>
            <a:r>
              <a:rPr lang="de-DE" dirty="0" smtClean="0"/>
              <a:t> </a:t>
            </a:r>
            <a:r>
              <a:rPr lang="de-DE" dirty="0" err="1" smtClean="0"/>
              <a:t>the</a:t>
            </a:r>
            <a:r>
              <a:rPr lang="de-DE" dirty="0" smtClean="0"/>
              <a:t> </a:t>
            </a:r>
            <a:r>
              <a:rPr lang="de-DE" dirty="0" err="1" smtClean="0"/>
              <a:t>work</a:t>
            </a:r>
            <a:r>
              <a:rPr lang="de-DE" dirty="0" smtClean="0"/>
              <a:t> </a:t>
            </a:r>
            <a:r>
              <a:rPr lang="de-DE" dirty="0" err="1" smtClean="0"/>
              <a:t>of</a:t>
            </a:r>
            <a:r>
              <a:rPr lang="de-DE" dirty="0" smtClean="0"/>
              <a:t> </a:t>
            </a:r>
            <a:r>
              <a:rPr lang="de-DE" dirty="0" err="1" smtClean="0"/>
              <a:t>NGO‘s</a:t>
            </a:r>
            <a:r>
              <a:rPr lang="de-DE" dirty="0" smtClean="0"/>
              <a:t> </a:t>
            </a:r>
            <a:r>
              <a:rPr lang="de-DE" dirty="0" err="1" smtClean="0"/>
              <a:t>and</a:t>
            </a:r>
            <a:r>
              <a:rPr lang="de-DE" dirty="0" smtClean="0"/>
              <a:t> </a:t>
            </a:r>
            <a:r>
              <a:rPr lang="de-DE" dirty="0" err="1" smtClean="0"/>
              <a:t>governmental</a:t>
            </a:r>
            <a:r>
              <a:rPr lang="de-DE" dirty="0" smtClean="0"/>
              <a:t> </a:t>
            </a:r>
            <a:r>
              <a:rPr lang="de-DE" dirty="0" err="1" smtClean="0"/>
              <a:t>institutions</a:t>
            </a:r>
            <a:r>
              <a:rPr lang="de-DE" dirty="0" smtClean="0"/>
              <a:t>. </a:t>
            </a:r>
            <a:r>
              <a:rPr lang="de-DE" dirty="0" err="1" smtClean="0"/>
              <a:t>Besides</a:t>
            </a:r>
            <a:r>
              <a:rPr lang="de-DE" dirty="0" smtClean="0"/>
              <a:t>, </a:t>
            </a:r>
            <a:r>
              <a:rPr lang="de-DE" dirty="0" err="1" smtClean="0"/>
              <a:t>we</a:t>
            </a:r>
            <a:r>
              <a:rPr lang="de-DE" dirty="0" smtClean="0"/>
              <a:t> </a:t>
            </a:r>
            <a:r>
              <a:rPr lang="de-DE" dirty="0" err="1" smtClean="0"/>
              <a:t>have</a:t>
            </a:r>
            <a:r>
              <a:rPr lang="de-DE" dirty="0" smtClean="0"/>
              <a:t> also </a:t>
            </a:r>
            <a:r>
              <a:rPr lang="de-DE" dirty="0" err="1" smtClean="0"/>
              <a:t>talked</a:t>
            </a:r>
            <a:r>
              <a:rPr lang="de-DE" dirty="0" smtClean="0"/>
              <a:t> </a:t>
            </a:r>
            <a:r>
              <a:rPr lang="de-DE" dirty="0" err="1" smtClean="0"/>
              <a:t>to</a:t>
            </a:r>
            <a:r>
              <a:rPr lang="de-DE" dirty="0" smtClean="0"/>
              <a:t> NGOs </a:t>
            </a:r>
            <a:r>
              <a:rPr lang="de-DE" dirty="0" err="1" smtClean="0"/>
              <a:t>who</a:t>
            </a:r>
            <a:r>
              <a:rPr lang="de-DE" dirty="0" smtClean="0"/>
              <a:t> </a:t>
            </a:r>
            <a:r>
              <a:rPr lang="de-DE" dirty="0" err="1" smtClean="0"/>
              <a:t>conduct</a:t>
            </a:r>
            <a:r>
              <a:rPr lang="de-DE" dirty="0" smtClean="0"/>
              <a:t> </a:t>
            </a:r>
            <a:r>
              <a:rPr lang="de-DE" dirty="0" err="1" smtClean="0"/>
              <a:t>their</a:t>
            </a:r>
            <a:r>
              <a:rPr lang="de-DE" dirty="0" smtClean="0"/>
              <a:t> </a:t>
            </a:r>
            <a:r>
              <a:rPr lang="de-DE" dirty="0" err="1" smtClean="0"/>
              <a:t>own</a:t>
            </a:r>
            <a:r>
              <a:rPr lang="de-DE" dirty="0" smtClean="0"/>
              <a:t> </a:t>
            </a:r>
            <a:r>
              <a:rPr lang="de-DE" dirty="0" err="1" smtClean="0"/>
              <a:t>research</a:t>
            </a:r>
            <a:r>
              <a:rPr lang="de-DE" dirty="0" smtClean="0"/>
              <a:t> </a:t>
            </a:r>
            <a:r>
              <a:rPr lang="de-DE" dirty="0" err="1" smtClean="0"/>
              <a:t>or</a:t>
            </a:r>
            <a:r>
              <a:rPr lang="de-DE" dirty="0" smtClean="0"/>
              <a:t> </a:t>
            </a:r>
            <a:r>
              <a:rPr lang="de-DE" dirty="0" err="1" smtClean="0"/>
              <a:t>are</a:t>
            </a:r>
            <a:r>
              <a:rPr lang="de-DE" dirty="0" smtClean="0"/>
              <a:t> </a:t>
            </a:r>
            <a:r>
              <a:rPr lang="de-DE" dirty="0" err="1" smtClean="0"/>
              <a:t>involved</a:t>
            </a:r>
            <a:r>
              <a:rPr lang="de-DE" dirty="0" smtClean="0"/>
              <a:t> in </a:t>
            </a:r>
            <a:r>
              <a:rPr lang="de-DE" dirty="0" err="1" smtClean="0"/>
              <a:t>bigger</a:t>
            </a:r>
            <a:r>
              <a:rPr lang="de-DE" dirty="0" smtClean="0"/>
              <a:t> </a:t>
            </a:r>
            <a:r>
              <a:rPr lang="de-DE" dirty="0" err="1" smtClean="0"/>
              <a:t>research</a:t>
            </a:r>
            <a:r>
              <a:rPr lang="de-DE" dirty="0" smtClean="0"/>
              <a:t> </a:t>
            </a:r>
            <a:r>
              <a:rPr lang="de-DE" dirty="0" err="1" smtClean="0"/>
              <a:t>projects</a:t>
            </a:r>
            <a:r>
              <a:rPr lang="de-DE" dirty="0" smtClean="0"/>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a:lstStyle/>
          <a:p>
            <a:pPr>
              <a:lnSpc>
                <a:spcPct val="150000"/>
              </a:lnSpc>
            </a:pPr>
            <a:r>
              <a:rPr lang="de-DE" sz="800" dirty="0" err="1" smtClean="0"/>
              <a:t>Now</a:t>
            </a:r>
            <a:r>
              <a:rPr lang="de-DE" sz="800" dirty="0" smtClean="0"/>
              <a:t> </a:t>
            </a:r>
            <a:r>
              <a:rPr lang="de-DE" sz="800" dirty="0" err="1" smtClean="0"/>
              <a:t>we</a:t>
            </a:r>
            <a:r>
              <a:rPr lang="de-DE" sz="800" dirty="0" smtClean="0"/>
              <a:t> will </a:t>
            </a:r>
            <a:r>
              <a:rPr lang="de-DE" sz="800" dirty="0" err="1" smtClean="0"/>
              <a:t>come</a:t>
            </a:r>
            <a:r>
              <a:rPr lang="de-DE" sz="800" dirty="0" smtClean="0"/>
              <a:t> </a:t>
            </a:r>
            <a:r>
              <a:rPr lang="de-DE" sz="800" dirty="0" err="1" smtClean="0"/>
              <a:t>to</a:t>
            </a:r>
            <a:r>
              <a:rPr lang="de-DE" sz="800" dirty="0" smtClean="0"/>
              <a:t> </a:t>
            </a:r>
            <a:r>
              <a:rPr lang="de-DE" sz="800" dirty="0" err="1" smtClean="0"/>
              <a:t>what</a:t>
            </a:r>
            <a:r>
              <a:rPr lang="de-DE" sz="800" dirty="0" smtClean="0"/>
              <a:t> </a:t>
            </a:r>
            <a:r>
              <a:rPr lang="de-DE" sz="800" dirty="0" err="1" smtClean="0"/>
              <a:t>governmental</a:t>
            </a:r>
            <a:r>
              <a:rPr lang="de-DE" sz="800" dirty="0" smtClean="0"/>
              <a:t> </a:t>
            </a:r>
            <a:r>
              <a:rPr lang="de-DE" sz="800" dirty="0" err="1" smtClean="0"/>
              <a:t>actors</a:t>
            </a:r>
            <a:r>
              <a:rPr lang="de-DE" sz="800" dirty="0" smtClean="0"/>
              <a:t> </a:t>
            </a:r>
            <a:r>
              <a:rPr lang="de-DE" sz="800" dirty="0" err="1" smtClean="0"/>
              <a:t>stated</a:t>
            </a:r>
            <a:r>
              <a:rPr lang="de-DE" sz="800" dirty="0" smtClean="0"/>
              <a:t> </a:t>
            </a:r>
            <a:r>
              <a:rPr lang="de-DE" sz="800" dirty="0" err="1" smtClean="0"/>
              <a:t>to</a:t>
            </a:r>
            <a:r>
              <a:rPr lang="de-DE" sz="800" dirty="0" smtClean="0"/>
              <a:t> </a:t>
            </a:r>
            <a:r>
              <a:rPr lang="de-DE" sz="800" dirty="0" err="1" smtClean="0"/>
              <a:t>be</a:t>
            </a:r>
            <a:r>
              <a:rPr lang="de-DE" sz="800" dirty="0" smtClean="0"/>
              <a:t> </a:t>
            </a:r>
            <a:r>
              <a:rPr lang="de-DE" sz="800" dirty="0" err="1" smtClean="0"/>
              <a:t>the</a:t>
            </a:r>
            <a:r>
              <a:rPr lang="de-DE" sz="800" dirty="0" smtClean="0"/>
              <a:t> </a:t>
            </a:r>
            <a:r>
              <a:rPr lang="de-DE" sz="800" dirty="0" err="1" smtClean="0"/>
              <a:t>basic</a:t>
            </a:r>
            <a:r>
              <a:rPr lang="de-DE" sz="800" dirty="0" smtClean="0"/>
              <a:t> </a:t>
            </a:r>
            <a:r>
              <a:rPr lang="de-DE" sz="800" dirty="0" err="1" smtClean="0"/>
              <a:t>problems</a:t>
            </a:r>
            <a:r>
              <a:rPr lang="de-DE" sz="800" dirty="0" smtClean="0"/>
              <a:t>. As Mona </a:t>
            </a:r>
            <a:r>
              <a:rPr lang="de-DE" sz="800" dirty="0" err="1" smtClean="0"/>
              <a:t>has</a:t>
            </a:r>
            <a:r>
              <a:rPr lang="de-DE" sz="800" dirty="0" smtClean="0"/>
              <a:t> </a:t>
            </a:r>
            <a:r>
              <a:rPr lang="de-DE" sz="800" dirty="0" err="1" smtClean="0"/>
              <a:t>already</a:t>
            </a:r>
            <a:r>
              <a:rPr lang="de-DE" sz="800" dirty="0" smtClean="0"/>
              <a:t> </a:t>
            </a:r>
            <a:r>
              <a:rPr lang="de-DE" sz="800" dirty="0" err="1" smtClean="0"/>
              <a:t>mentioned</a:t>
            </a:r>
            <a:r>
              <a:rPr lang="de-DE" sz="800" dirty="0" smtClean="0"/>
              <a:t> </a:t>
            </a:r>
            <a:r>
              <a:rPr lang="de-DE" sz="800" dirty="0" err="1" smtClean="0"/>
              <a:t>when</a:t>
            </a:r>
            <a:r>
              <a:rPr lang="de-DE" sz="800" dirty="0" smtClean="0"/>
              <a:t> </a:t>
            </a:r>
            <a:r>
              <a:rPr lang="de-DE" sz="800" dirty="0" err="1" smtClean="0"/>
              <a:t>talking</a:t>
            </a:r>
            <a:r>
              <a:rPr lang="de-DE" sz="800" dirty="0" smtClean="0"/>
              <a:t> </a:t>
            </a:r>
            <a:r>
              <a:rPr lang="de-DE" sz="800" dirty="0" err="1" smtClean="0"/>
              <a:t>about</a:t>
            </a:r>
            <a:r>
              <a:rPr lang="de-DE" sz="800" dirty="0" smtClean="0"/>
              <a:t> </a:t>
            </a:r>
            <a:r>
              <a:rPr lang="de-DE" sz="800" dirty="0" err="1" smtClean="0"/>
              <a:t>the</a:t>
            </a:r>
            <a:r>
              <a:rPr lang="de-DE" sz="800" dirty="0" smtClean="0"/>
              <a:t> </a:t>
            </a:r>
            <a:r>
              <a:rPr lang="de-DE" sz="800" dirty="0" err="1" smtClean="0"/>
              <a:t>historical</a:t>
            </a:r>
            <a:r>
              <a:rPr lang="de-DE" sz="800" dirty="0" smtClean="0"/>
              <a:t> </a:t>
            </a:r>
            <a:r>
              <a:rPr lang="de-DE" sz="800" dirty="0" err="1" smtClean="0"/>
              <a:t>background</a:t>
            </a:r>
            <a:r>
              <a:rPr lang="de-DE" sz="800" dirty="0" smtClean="0"/>
              <a:t>, in </a:t>
            </a:r>
            <a:r>
              <a:rPr lang="de-DE" sz="800" dirty="0" err="1" smtClean="0"/>
              <a:t>the</a:t>
            </a:r>
            <a:r>
              <a:rPr lang="de-DE" sz="800" dirty="0" smtClean="0"/>
              <a:t> </a:t>
            </a:r>
            <a:r>
              <a:rPr lang="de-DE" sz="800" dirty="0" err="1" smtClean="0"/>
              <a:t>year</a:t>
            </a:r>
            <a:r>
              <a:rPr lang="de-DE" sz="800" dirty="0" smtClean="0"/>
              <a:t> 2002, </a:t>
            </a:r>
            <a:r>
              <a:rPr lang="de-DE" sz="800" dirty="0" err="1" smtClean="0"/>
              <a:t>many</a:t>
            </a:r>
            <a:r>
              <a:rPr lang="de-DE" sz="800" dirty="0" smtClean="0"/>
              <a:t> </a:t>
            </a:r>
            <a:r>
              <a:rPr lang="de-DE" sz="800" dirty="0" err="1" smtClean="0"/>
              <a:t>refugees</a:t>
            </a:r>
            <a:r>
              <a:rPr lang="de-DE" sz="800" dirty="0" smtClean="0"/>
              <a:t> </a:t>
            </a:r>
            <a:r>
              <a:rPr lang="de-DE" sz="800" dirty="0" err="1" smtClean="0"/>
              <a:t>started</a:t>
            </a:r>
            <a:r>
              <a:rPr lang="de-DE" sz="800" dirty="0" smtClean="0"/>
              <a:t> </a:t>
            </a:r>
            <a:r>
              <a:rPr lang="de-DE" sz="800" dirty="0" err="1" smtClean="0"/>
              <a:t>to</a:t>
            </a:r>
            <a:r>
              <a:rPr lang="de-DE" sz="800" dirty="0" smtClean="0"/>
              <a:t> </a:t>
            </a:r>
            <a:r>
              <a:rPr lang="de-DE" sz="800" dirty="0" err="1" smtClean="0"/>
              <a:t>arrive</a:t>
            </a:r>
            <a:r>
              <a:rPr lang="de-DE" sz="800" dirty="0" smtClean="0"/>
              <a:t> at </a:t>
            </a:r>
            <a:r>
              <a:rPr lang="de-DE" sz="800" dirty="0" err="1" smtClean="0"/>
              <a:t>the</a:t>
            </a:r>
            <a:r>
              <a:rPr lang="de-DE" sz="800" dirty="0" smtClean="0"/>
              <a:t> </a:t>
            </a:r>
            <a:r>
              <a:rPr lang="de-DE" sz="800" dirty="0" err="1" smtClean="0"/>
              <a:t>Maltese</a:t>
            </a:r>
            <a:r>
              <a:rPr lang="de-DE" sz="800" dirty="0" smtClean="0"/>
              <a:t> </a:t>
            </a:r>
            <a:r>
              <a:rPr lang="de-DE" sz="800" dirty="0" err="1" smtClean="0"/>
              <a:t>coast</a:t>
            </a:r>
            <a:r>
              <a:rPr lang="de-DE" sz="800" dirty="0" smtClean="0"/>
              <a:t>. The </a:t>
            </a:r>
            <a:r>
              <a:rPr lang="de-DE" sz="800" dirty="0" err="1" smtClean="0"/>
              <a:t>first</a:t>
            </a:r>
            <a:r>
              <a:rPr lang="de-DE" sz="800" dirty="0" smtClean="0"/>
              <a:t> </a:t>
            </a:r>
            <a:r>
              <a:rPr lang="de-DE" sz="800" dirty="0" err="1" smtClean="0"/>
              <a:t>quotation</a:t>
            </a:r>
            <a:r>
              <a:rPr lang="de-DE" sz="800" dirty="0" smtClean="0"/>
              <a:t> </a:t>
            </a:r>
            <a:r>
              <a:rPr lang="de-DE" sz="1800" b="1" dirty="0" smtClean="0"/>
              <a:t>(M003)</a:t>
            </a:r>
            <a:r>
              <a:rPr lang="de-DE" sz="800" dirty="0" smtClean="0"/>
              <a:t>) </a:t>
            </a:r>
            <a:r>
              <a:rPr lang="de-DE" sz="800" dirty="0" err="1" smtClean="0"/>
              <a:t>describes</a:t>
            </a:r>
            <a:r>
              <a:rPr lang="de-DE" sz="800" dirty="0" smtClean="0"/>
              <a:t> </a:t>
            </a:r>
            <a:r>
              <a:rPr lang="de-DE" sz="800" dirty="0" err="1" smtClean="0"/>
              <a:t>that</a:t>
            </a:r>
            <a:r>
              <a:rPr lang="de-DE" sz="800" dirty="0" smtClean="0"/>
              <a:t> was </a:t>
            </a:r>
            <a:r>
              <a:rPr lang="de-DE" sz="800" dirty="0" err="1" smtClean="0"/>
              <a:t>that</a:t>
            </a:r>
            <a:r>
              <a:rPr lang="de-DE" sz="800" dirty="0" smtClean="0"/>
              <a:t> Malta was not </a:t>
            </a:r>
            <a:r>
              <a:rPr lang="de-DE" sz="800" dirty="0" err="1" smtClean="0"/>
              <a:t>prepared</a:t>
            </a:r>
            <a:r>
              <a:rPr lang="de-DE" sz="800" dirty="0" smtClean="0"/>
              <a:t> at all at </a:t>
            </a:r>
            <a:r>
              <a:rPr lang="de-DE" sz="800" dirty="0" err="1" smtClean="0"/>
              <a:t>that</a:t>
            </a:r>
            <a:r>
              <a:rPr lang="de-DE" sz="800" dirty="0" smtClean="0"/>
              <a:t> </a:t>
            </a:r>
            <a:r>
              <a:rPr lang="de-DE" sz="800" dirty="0" err="1" smtClean="0"/>
              <a:t>point</a:t>
            </a:r>
            <a:r>
              <a:rPr lang="de-DE" sz="800" dirty="0" smtClean="0"/>
              <a:t> </a:t>
            </a:r>
            <a:r>
              <a:rPr lang="de-DE" sz="800" dirty="0" err="1" smtClean="0"/>
              <a:t>of</a:t>
            </a:r>
            <a:r>
              <a:rPr lang="de-DE" sz="800" dirty="0" smtClean="0"/>
              <a:t> time </a:t>
            </a:r>
            <a:r>
              <a:rPr lang="de-DE" sz="800" dirty="0" err="1" smtClean="0"/>
              <a:t>and</a:t>
            </a:r>
            <a:r>
              <a:rPr lang="de-DE" sz="800" dirty="0" smtClean="0"/>
              <a:t> </a:t>
            </a:r>
            <a:r>
              <a:rPr lang="de-DE" sz="800" dirty="0" err="1" smtClean="0"/>
              <a:t>they</a:t>
            </a:r>
            <a:r>
              <a:rPr lang="de-DE" sz="800" dirty="0" smtClean="0"/>
              <a:t> </a:t>
            </a:r>
            <a:r>
              <a:rPr lang="de-DE" sz="800" dirty="0" err="1" smtClean="0"/>
              <a:t>were</a:t>
            </a:r>
            <a:r>
              <a:rPr lang="de-DE" sz="800" dirty="0" smtClean="0"/>
              <a:t> </a:t>
            </a:r>
            <a:r>
              <a:rPr lang="de-DE" sz="800" dirty="0" err="1" smtClean="0"/>
              <a:t>overwhelmed</a:t>
            </a:r>
            <a:r>
              <a:rPr lang="de-DE" sz="800" dirty="0" smtClean="0"/>
              <a:t> </a:t>
            </a:r>
            <a:r>
              <a:rPr lang="de-DE" sz="800" dirty="0" err="1" smtClean="0"/>
              <a:t>by</a:t>
            </a:r>
            <a:r>
              <a:rPr lang="de-DE" sz="800" dirty="0" smtClean="0"/>
              <a:t> </a:t>
            </a:r>
            <a:r>
              <a:rPr lang="de-DE" sz="800" dirty="0" err="1" smtClean="0"/>
              <a:t>the</a:t>
            </a:r>
            <a:r>
              <a:rPr lang="de-DE" sz="800" dirty="0" smtClean="0"/>
              <a:t> </a:t>
            </a:r>
            <a:r>
              <a:rPr lang="de-DE" sz="800" dirty="0" err="1" smtClean="0"/>
              <a:t>numbers</a:t>
            </a:r>
            <a:r>
              <a:rPr lang="de-DE" sz="800" dirty="0" smtClean="0"/>
              <a:t> </a:t>
            </a:r>
            <a:r>
              <a:rPr lang="de-DE" sz="800" dirty="0" err="1" smtClean="0"/>
              <a:t>of</a:t>
            </a:r>
            <a:r>
              <a:rPr lang="de-DE" sz="800" dirty="0" smtClean="0"/>
              <a:t> </a:t>
            </a:r>
            <a:r>
              <a:rPr lang="de-DE" sz="800" dirty="0" err="1" smtClean="0"/>
              <a:t>people</a:t>
            </a:r>
            <a:r>
              <a:rPr lang="de-DE" sz="800" dirty="0" smtClean="0"/>
              <a:t> </a:t>
            </a:r>
            <a:r>
              <a:rPr lang="de-DE" sz="800" dirty="0" err="1" smtClean="0"/>
              <a:t>arriving</a:t>
            </a:r>
            <a:r>
              <a:rPr lang="de-DE" sz="800" dirty="0" smtClean="0"/>
              <a:t>. </a:t>
            </a:r>
            <a:r>
              <a:rPr lang="de-DE" sz="800" dirty="0" err="1" smtClean="0"/>
              <a:t>Besides</a:t>
            </a:r>
            <a:r>
              <a:rPr lang="de-DE" sz="800" dirty="0" smtClean="0"/>
              <a:t>, </a:t>
            </a:r>
            <a:r>
              <a:rPr lang="de-DE" sz="800" dirty="0" err="1" smtClean="0"/>
              <a:t>Maltese</a:t>
            </a:r>
            <a:r>
              <a:rPr lang="de-DE" sz="800" dirty="0" smtClean="0"/>
              <a:t> </a:t>
            </a:r>
            <a:r>
              <a:rPr lang="de-DE" sz="800" dirty="0" err="1" smtClean="0"/>
              <a:t>people</a:t>
            </a:r>
            <a:r>
              <a:rPr lang="de-DE" sz="800" dirty="0" smtClean="0"/>
              <a:t> </a:t>
            </a:r>
            <a:r>
              <a:rPr lang="de-DE" sz="800" dirty="0" err="1" smtClean="0"/>
              <a:t>were</a:t>
            </a:r>
            <a:r>
              <a:rPr lang="de-DE" sz="800" dirty="0" smtClean="0"/>
              <a:t> not </a:t>
            </a:r>
            <a:r>
              <a:rPr lang="de-DE" sz="800" dirty="0" err="1" smtClean="0"/>
              <a:t>necessarily</a:t>
            </a:r>
            <a:r>
              <a:rPr lang="de-DE" sz="800" dirty="0" smtClean="0"/>
              <a:t> „happy“ </a:t>
            </a:r>
            <a:r>
              <a:rPr lang="de-DE" sz="800" dirty="0" err="1" smtClean="0"/>
              <a:t>about</a:t>
            </a:r>
            <a:r>
              <a:rPr lang="de-DE" sz="800" dirty="0" smtClean="0"/>
              <a:t> </a:t>
            </a:r>
            <a:r>
              <a:rPr lang="de-DE" sz="800" dirty="0" err="1" smtClean="0"/>
              <a:t>the</a:t>
            </a:r>
            <a:r>
              <a:rPr lang="de-DE" sz="800" dirty="0" smtClean="0"/>
              <a:t> </a:t>
            </a:r>
            <a:r>
              <a:rPr lang="de-DE" sz="800" dirty="0" err="1" smtClean="0"/>
              <a:t>phenomenon</a:t>
            </a:r>
            <a:r>
              <a:rPr lang="de-DE" sz="800" dirty="0" smtClean="0"/>
              <a:t> </a:t>
            </a:r>
            <a:r>
              <a:rPr lang="de-DE" sz="800" dirty="0" err="1" smtClean="0"/>
              <a:t>and</a:t>
            </a:r>
            <a:r>
              <a:rPr lang="de-DE" sz="800" dirty="0" smtClean="0"/>
              <a:t> </a:t>
            </a:r>
            <a:r>
              <a:rPr lang="de-DE" sz="800" dirty="0" err="1" smtClean="0"/>
              <a:t>were</a:t>
            </a:r>
            <a:r>
              <a:rPr lang="de-DE" sz="800" dirty="0" smtClean="0"/>
              <a:t> </a:t>
            </a:r>
            <a:r>
              <a:rPr lang="de-DE" sz="800" dirty="0" err="1" smtClean="0"/>
              <a:t>afraid</a:t>
            </a:r>
            <a:r>
              <a:rPr lang="de-DE" sz="800" dirty="0" smtClean="0"/>
              <a:t> </a:t>
            </a:r>
            <a:r>
              <a:rPr lang="de-DE" sz="800" dirty="0" err="1" smtClean="0"/>
              <a:t>whether</a:t>
            </a:r>
            <a:r>
              <a:rPr lang="de-DE" sz="800" dirty="0" smtClean="0"/>
              <a:t> </a:t>
            </a:r>
            <a:r>
              <a:rPr lang="de-DE" sz="800" dirty="0" err="1" smtClean="0"/>
              <a:t>it</a:t>
            </a:r>
            <a:r>
              <a:rPr lang="de-DE" sz="800" dirty="0" smtClean="0"/>
              <a:t> </a:t>
            </a:r>
            <a:r>
              <a:rPr lang="de-DE" sz="800" dirty="0" err="1" smtClean="0"/>
              <a:t>would</a:t>
            </a:r>
            <a:r>
              <a:rPr lang="de-DE" sz="800" dirty="0" smtClean="0"/>
              <a:t> </a:t>
            </a:r>
            <a:r>
              <a:rPr lang="de-DE" sz="800" dirty="0" err="1" smtClean="0"/>
              <a:t>even</a:t>
            </a:r>
            <a:r>
              <a:rPr lang="de-DE" sz="800" dirty="0" smtClean="0"/>
              <a:t> </a:t>
            </a:r>
            <a:r>
              <a:rPr lang="de-DE" sz="800" dirty="0" err="1" smtClean="0"/>
              <a:t>establish</a:t>
            </a:r>
            <a:r>
              <a:rPr lang="de-DE" sz="800" dirty="0" smtClean="0"/>
              <a:t> in </a:t>
            </a:r>
            <a:r>
              <a:rPr lang="de-DE" sz="800" dirty="0" err="1" smtClean="0"/>
              <a:t>the</a:t>
            </a:r>
            <a:r>
              <a:rPr lang="de-DE" sz="800" dirty="0" smtClean="0"/>
              <a:t> </a:t>
            </a:r>
            <a:r>
              <a:rPr lang="de-DE" sz="800" dirty="0" err="1" smtClean="0"/>
              <a:t>future</a:t>
            </a:r>
            <a:r>
              <a:rPr lang="de-DE" sz="800" dirty="0" smtClean="0"/>
              <a:t>.</a:t>
            </a:r>
            <a:br>
              <a:rPr lang="de-DE" sz="800" dirty="0" smtClean="0"/>
            </a:br>
            <a:r>
              <a:rPr lang="de-DE" sz="800" dirty="0" smtClean="0"/>
              <a:t/>
            </a:r>
            <a:br>
              <a:rPr lang="de-DE" sz="800" dirty="0" smtClean="0"/>
            </a:br>
            <a:r>
              <a:rPr lang="de-DE" sz="800" b="1" dirty="0" smtClean="0"/>
              <a:t>(Quotation 2 </a:t>
            </a:r>
            <a:r>
              <a:rPr lang="en-US" sz="1800" b="1" dirty="0" smtClean="0"/>
              <a:t>(M005)</a:t>
            </a:r>
            <a:r>
              <a:rPr lang="de-DE" sz="800" b="1" dirty="0" smtClean="0"/>
              <a:t>)</a:t>
            </a:r>
            <a:r>
              <a:rPr lang="de-DE" sz="800" dirty="0" smtClean="0"/>
              <a:t> –The </a:t>
            </a:r>
            <a:r>
              <a:rPr lang="de-DE" sz="800" dirty="0" err="1" smtClean="0"/>
              <a:t>second</a:t>
            </a:r>
            <a:r>
              <a:rPr lang="de-DE" sz="800" dirty="0" smtClean="0"/>
              <a:t> </a:t>
            </a:r>
            <a:r>
              <a:rPr lang="de-DE" sz="800" dirty="0" err="1" smtClean="0"/>
              <a:t>quotation</a:t>
            </a:r>
            <a:r>
              <a:rPr lang="de-DE" sz="800" dirty="0" smtClean="0"/>
              <a:t> </a:t>
            </a:r>
            <a:r>
              <a:rPr lang="de-DE" sz="800" dirty="0" err="1" smtClean="0"/>
              <a:t>indicates</a:t>
            </a:r>
            <a:r>
              <a:rPr lang="de-DE" sz="800" dirty="0" smtClean="0"/>
              <a:t> </a:t>
            </a:r>
            <a:r>
              <a:rPr lang="de-DE" sz="800" dirty="0" err="1" smtClean="0"/>
              <a:t>that</a:t>
            </a:r>
            <a:r>
              <a:rPr lang="de-DE" sz="800" dirty="0" smtClean="0"/>
              <a:t> </a:t>
            </a:r>
            <a:r>
              <a:rPr lang="de-DE" sz="800" dirty="0" err="1" smtClean="0"/>
              <a:t>from</a:t>
            </a:r>
            <a:r>
              <a:rPr lang="de-DE" sz="800" dirty="0" smtClean="0"/>
              <a:t> </a:t>
            </a:r>
            <a:r>
              <a:rPr lang="de-DE" sz="800" dirty="0" err="1" smtClean="0"/>
              <a:t>governmental</a:t>
            </a:r>
            <a:r>
              <a:rPr lang="de-DE" sz="800" dirty="0" smtClean="0"/>
              <a:t> </a:t>
            </a:r>
            <a:r>
              <a:rPr lang="de-DE" sz="800" dirty="0" err="1" smtClean="0"/>
              <a:t>perspective</a:t>
            </a:r>
            <a:r>
              <a:rPr lang="de-DE" sz="800" dirty="0" smtClean="0"/>
              <a:t>, </a:t>
            </a:r>
            <a:r>
              <a:rPr lang="de-DE" sz="800" dirty="0" err="1" smtClean="0"/>
              <a:t>they</a:t>
            </a:r>
            <a:r>
              <a:rPr lang="de-DE" sz="800" dirty="0" smtClean="0"/>
              <a:t> </a:t>
            </a:r>
            <a:r>
              <a:rPr lang="de-DE" sz="800" dirty="0" err="1" smtClean="0"/>
              <a:t>main</a:t>
            </a:r>
            <a:r>
              <a:rPr lang="de-DE" sz="800" dirty="0" smtClean="0"/>
              <a:t> </a:t>
            </a:r>
            <a:r>
              <a:rPr lang="de-DE" sz="800" dirty="0" err="1" smtClean="0"/>
              <a:t>problem</a:t>
            </a:r>
            <a:r>
              <a:rPr lang="de-DE" sz="800" dirty="0" smtClean="0"/>
              <a:t> </a:t>
            </a:r>
            <a:r>
              <a:rPr lang="de-DE" sz="800" dirty="0" err="1" smtClean="0"/>
              <a:t>is</a:t>
            </a:r>
            <a:r>
              <a:rPr lang="de-DE" sz="800" dirty="0" smtClean="0"/>
              <a:t> </a:t>
            </a:r>
            <a:r>
              <a:rPr lang="de-DE" sz="800" dirty="0" err="1" smtClean="0"/>
              <a:t>the</a:t>
            </a:r>
            <a:r>
              <a:rPr lang="de-DE" sz="800" dirty="0" smtClean="0"/>
              <a:t> </a:t>
            </a:r>
            <a:r>
              <a:rPr lang="de-DE" sz="800" dirty="0" err="1" smtClean="0"/>
              <a:t>unpredictability</a:t>
            </a:r>
            <a:r>
              <a:rPr lang="de-DE" sz="800" dirty="0" smtClean="0"/>
              <a:t> </a:t>
            </a:r>
            <a:r>
              <a:rPr lang="de-DE" sz="800" dirty="0" err="1" smtClean="0"/>
              <a:t>of</a:t>
            </a:r>
            <a:r>
              <a:rPr lang="de-DE" sz="800" dirty="0" smtClean="0"/>
              <a:t> </a:t>
            </a:r>
            <a:r>
              <a:rPr lang="de-DE" sz="800" dirty="0" err="1" smtClean="0"/>
              <a:t>the</a:t>
            </a:r>
            <a:r>
              <a:rPr lang="de-DE" sz="800" dirty="0" smtClean="0"/>
              <a:t> matter, </a:t>
            </a:r>
            <a:r>
              <a:rPr lang="de-DE" sz="800" dirty="0" err="1" smtClean="0"/>
              <a:t>which</a:t>
            </a:r>
            <a:r>
              <a:rPr lang="de-DE" sz="800" dirty="0" smtClean="0"/>
              <a:t> </a:t>
            </a:r>
            <a:r>
              <a:rPr lang="de-DE" sz="800" dirty="0" err="1" smtClean="0"/>
              <a:t>makes</a:t>
            </a:r>
            <a:r>
              <a:rPr lang="de-DE" sz="800" dirty="0" smtClean="0"/>
              <a:t> </a:t>
            </a:r>
            <a:r>
              <a:rPr lang="de-DE" sz="800" dirty="0" err="1" smtClean="0"/>
              <a:t>it</a:t>
            </a:r>
            <a:r>
              <a:rPr lang="de-DE" sz="800" dirty="0" smtClean="0"/>
              <a:t> </a:t>
            </a:r>
            <a:r>
              <a:rPr lang="de-DE" sz="800" dirty="0" err="1" smtClean="0"/>
              <a:t>hard</a:t>
            </a:r>
            <a:r>
              <a:rPr lang="de-DE" sz="800" dirty="0" smtClean="0"/>
              <a:t> </a:t>
            </a:r>
            <a:r>
              <a:rPr lang="de-DE" sz="800" dirty="0" err="1" smtClean="0"/>
              <a:t>to</a:t>
            </a:r>
            <a:r>
              <a:rPr lang="de-DE" sz="800" dirty="0" smtClean="0"/>
              <a:t> plan </a:t>
            </a:r>
            <a:r>
              <a:rPr lang="de-DE" sz="800" dirty="0" err="1" smtClean="0"/>
              <a:t>for</a:t>
            </a:r>
            <a:r>
              <a:rPr lang="de-DE" sz="800" dirty="0" smtClean="0"/>
              <a:t> </a:t>
            </a:r>
            <a:r>
              <a:rPr lang="de-DE" sz="800" dirty="0" err="1" smtClean="0"/>
              <a:t>the</a:t>
            </a:r>
            <a:r>
              <a:rPr lang="de-DE" sz="800" dirty="0" smtClean="0"/>
              <a:t> </a:t>
            </a:r>
            <a:r>
              <a:rPr lang="de-DE" sz="800" dirty="0" err="1" smtClean="0"/>
              <a:t>future</a:t>
            </a:r>
            <a:r>
              <a:rPr lang="de-DE" sz="800" dirty="0" smtClean="0"/>
              <a:t> </a:t>
            </a:r>
            <a:r>
              <a:rPr lang="de-DE" sz="800" dirty="0" err="1" smtClean="0"/>
              <a:t>because</a:t>
            </a:r>
            <a:r>
              <a:rPr lang="de-DE" sz="800" dirty="0" smtClean="0"/>
              <a:t> </a:t>
            </a:r>
            <a:r>
              <a:rPr lang="de-DE" sz="800" dirty="0" err="1" smtClean="0"/>
              <a:t>there</a:t>
            </a:r>
            <a:r>
              <a:rPr lang="de-DE" sz="800" dirty="0" smtClean="0"/>
              <a:t> </a:t>
            </a:r>
            <a:r>
              <a:rPr lang="de-DE" sz="800" dirty="0" err="1" smtClean="0"/>
              <a:t>are</a:t>
            </a:r>
            <a:r>
              <a:rPr lang="de-DE" sz="800" dirty="0" smtClean="0"/>
              <a:t> different </a:t>
            </a:r>
            <a:r>
              <a:rPr lang="de-DE" sz="800" dirty="0" err="1" smtClean="0"/>
              <a:t>factors</a:t>
            </a:r>
            <a:r>
              <a:rPr lang="de-DE" sz="800" dirty="0" smtClean="0"/>
              <a:t> </a:t>
            </a:r>
            <a:r>
              <a:rPr lang="de-DE" sz="800" dirty="0" err="1" smtClean="0"/>
              <a:t>affecting</a:t>
            </a:r>
            <a:r>
              <a:rPr lang="de-DE" sz="800" dirty="0" smtClean="0"/>
              <a:t> </a:t>
            </a:r>
            <a:r>
              <a:rPr lang="de-DE" sz="800" dirty="0" err="1" smtClean="0"/>
              <a:t>the</a:t>
            </a:r>
            <a:r>
              <a:rPr lang="de-DE" sz="800" dirty="0" smtClean="0"/>
              <a:t> </a:t>
            </a:r>
            <a:r>
              <a:rPr lang="de-DE" sz="800" dirty="0" err="1" smtClean="0"/>
              <a:t>migration</a:t>
            </a:r>
            <a:r>
              <a:rPr lang="de-DE" sz="800" dirty="0" smtClean="0"/>
              <a:t> </a:t>
            </a:r>
            <a:r>
              <a:rPr lang="de-DE" sz="800" dirty="0" err="1" smtClean="0"/>
              <a:t>flows</a:t>
            </a:r>
            <a:r>
              <a:rPr lang="de-DE" sz="800" dirty="0" smtClean="0"/>
              <a:t>. </a:t>
            </a:r>
          </a:p>
          <a:p>
            <a:pPr>
              <a:lnSpc>
                <a:spcPct val="150000"/>
              </a:lnSpc>
            </a:pPr>
            <a:endParaRPr lang="de-DE" sz="800" dirty="0" smtClean="0"/>
          </a:p>
          <a:p>
            <a:pPr>
              <a:lnSpc>
                <a:spcPct val="150000"/>
              </a:lnSpc>
            </a:pPr>
            <a:r>
              <a:rPr lang="de-DE" sz="800" dirty="0" smtClean="0"/>
              <a:t>(</a:t>
            </a:r>
            <a:r>
              <a:rPr lang="de-DE" sz="800" b="1" dirty="0" smtClean="0"/>
              <a:t>Quotation 3 MONA READS </a:t>
            </a:r>
            <a:r>
              <a:rPr lang="de-DE" sz="1800" b="1" dirty="0" smtClean="0"/>
              <a:t>(M003)</a:t>
            </a:r>
            <a:r>
              <a:rPr lang="de-DE" sz="800" b="1" dirty="0" smtClean="0"/>
              <a:t>)</a:t>
            </a:r>
            <a:r>
              <a:rPr lang="de-DE" sz="800" dirty="0" smtClean="0"/>
              <a:t> This </a:t>
            </a:r>
            <a:r>
              <a:rPr lang="de-DE" sz="800" dirty="0" err="1" smtClean="0"/>
              <a:t>statement</a:t>
            </a:r>
            <a:r>
              <a:rPr lang="de-DE" sz="800" dirty="0" smtClean="0"/>
              <a:t> was </a:t>
            </a:r>
            <a:r>
              <a:rPr lang="de-DE" sz="800" dirty="0" err="1" smtClean="0"/>
              <a:t>given</a:t>
            </a:r>
            <a:r>
              <a:rPr lang="de-DE" sz="800" dirty="0" smtClean="0"/>
              <a:t> in </a:t>
            </a:r>
            <a:r>
              <a:rPr lang="de-DE" sz="800" dirty="0" err="1" smtClean="0"/>
              <a:t>order</a:t>
            </a:r>
            <a:r>
              <a:rPr lang="de-DE" sz="800" dirty="0" smtClean="0"/>
              <a:t> </a:t>
            </a:r>
            <a:r>
              <a:rPr lang="de-DE" sz="800" dirty="0" err="1" smtClean="0"/>
              <a:t>to</a:t>
            </a:r>
            <a:r>
              <a:rPr lang="de-DE" sz="800" dirty="0" smtClean="0"/>
              <a:t> </a:t>
            </a:r>
            <a:r>
              <a:rPr lang="de-DE" sz="800" dirty="0" err="1" smtClean="0"/>
              <a:t>justify</a:t>
            </a:r>
            <a:r>
              <a:rPr lang="de-DE" sz="800" dirty="0" smtClean="0"/>
              <a:t> </a:t>
            </a:r>
            <a:r>
              <a:rPr lang="de-DE" sz="800" dirty="0" err="1" smtClean="0"/>
              <a:t>the</a:t>
            </a:r>
            <a:r>
              <a:rPr lang="de-DE" sz="800" dirty="0" smtClean="0"/>
              <a:t> </a:t>
            </a:r>
            <a:r>
              <a:rPr lang="de-DE" sz="800" dirty="0" err="1" smtClean="0"/>
              <a:t>detention</a:t>
            </a:r>
            <a:r>
              <a:rPr lang="de-DE" sz="800" dirty="0" smtClean="0"/>
              <a:t> </a:t>
            </a:r>
            <a:r>
              <a:rPr lang="de-DE" sz="800" dirty="0" err="1" smtClean="0"/>
              <a:t>policy</a:t>
            </a:r>
            <a:r>
              <a:rPr lang="de-DE" sz="800" dirty="0" smtClean="0"/>
              <a:t> </a:t>
            </a:r>
            <a:r>
              <a:rPr lang="de-DE" sz="800" dirty="0" err="1" smtClean="0"/>
              <a:t>of</a:t>
            </a:r>
            <a:r>
              <a:rPr lang="de-DE" sz="800" dirty="0" smtClean="0"/>
              <a:t> </a:t>
            </a:r>
            <a:r>
              <a:rPr lang="de-DE" sz="800" dirty="0" err="1" smtClean="0"/>
              <a:t>the</a:t>
            </a:r>
            <a:r>
              <a:rPr lang="de-DE" sz="800" dirty="0" smtClean="0"/>
              <a:t> </a:t>
            </a:r>
            <a:r>
              <a:rPr lang="de-DE" sz="800" dirty="0" err="1" smtClean="0"/>
              <a:t>government</a:t>
            </a:r>
            <a:r>
              <a:rPr lang="de-DE" sz="800" dirty="0" smtClean="0"/>
              <a:t> </a:t>
            </a:r>
            <a:r>
              <a:rPr lang="de-DE" sz="800" dirty="0" err="1" smtClean="0"/>
              <a:t>and</a:t>
            </a:r>
            <a:r>
              <a:rPr lang="de-DE" sz="800" dirty="0" smtClean="0"/>
              <a:t> </a:t>
            </a:r>
            <a:r>
              <a:rPr lang="de-DE" sz="800" dirty="0" err="1" smtClean="0"/>
              <a:t>to</a:t>
            </a:r>
            <a:r>
              <a:rPr lang="de-DE" sz="800" dirty="0" smtClean="0"/>
              <a:t> </a:t>
            </a:r>
            <a:r>
              <a:rPr lang="de-DE" sz="800" dirty="0" err="1" smtClean="0"/>
              <a:t>illustrate</a:t>
            </a:r>
            <a:r>
              <a:rPr lang="de-DE" sz="800" dirty="0" smtClean="0"/>
              <a:t> </a:t>
            </a:r>
            <a:r>
              <a:rPr lang="de-DE" sz="800" dirty="0" err="1" smtClean="0"/>
              <a:t>how</a:t>
            </a:r>
            <a:r>
              <a:rPr lang="de-DE" sz="800" dirty="0" smtClean="0"/>
              <a:t> </a:t>
            </a:r>
            <a:r>
              <a:rPr lang="de-DE" sz="800" dirty="0" err="1" smtClean="0"/>
              <a:t>it</a:t>
            </a:r>
            <a:r>
              <a:rPr lang="de-DE" sz="800" dirty="0" smtClean="0"/>
              <a:t> </a:t>
            </a:r>
            <a:r>
              <a:rPr lang="de-DE" sz="800" dirty="0" err="1" smtClean="0"/>
              <a:t>can</a:t>
            </a:r>
            <a:r>
              <a:rPr lang="de-DE" sz="800" dirty="0" smtClean="0"/>
              <a:t> </a:t>
            </a:r>
            <a:r>
              <a:rPr lang="de-DE" sz="800" dirty="0" err="1" smtClean="0"/>
              <a:t>become</a:t>
            </a:r>
            <a:r>
              <a:rPr lang="de-DE" sz="800" dirty="0" smtClean="0"/>
              <a:t> a </a:t>
            </a:r>
            <a:r>
              <a:rPr lang="de-DE" sz="800" dirty="0" err="1" smtClean="0"/>
              <a:t>security</a:t>
            </a:r>
            <a:r>
              <a:rPr lang="de-DE" sz="800" dirty="0" smtClean="0"/>
              <a:t> </a:t>
            </a:r>
            <a:r>
              <a:rPr lang="de-DE" sz="800" dirty="0" err="1" smtClean="0"/>
              <a:t>risk</a:t>
            </a:r>
            <a:r>
              <a:rPr lang="de-DE" sz="800" dirty="0" smtClean="0"/>
              <a:t> not </a:t>
            </a:r>
            <a:r>
              <a:rPr lang="de-DE" sz="800" dirty="0" err="1" smtClean="0"/>
              <a:t>to</a:t>
            </a:r>
            <a:r>
              <a:rPr lang="de-DE" sz="800" dirty="0" smtClean="0"/>
              <a:t> </a:t>
            </a:r>
            <a:r>
              <a:rPr lang="de-DE" sz="800" dirty="0" err="1" smtClean="0"/>
              <a:t>clarify</a:t>
            </a:r>
            <a:r>
              <a:rPr lang="de-DE" sz="800" dirty="0" smtClean="0"/>
              <a:t> </a:t>
            </a:r>
            <a:r>
              <a:rPr lang="de-DE" sz="800" dirty="0" err="1" smtClean="0"/>
              <a:t>people‘s</a:t>
            </a:r>
            <a:r>
              <a:rPr lang="de-DE" sz="800" dirty="0" smtClean="0"/>
              <a:t> </a:t>
            </a:r>
            <a:r>
              <a:rPr lang="de-DE" sz="800" dirty="0" err="1" smtClean="0"/>
              <a:t>identity</a:t>
            </a:r>
            <a:r>
              <a:rPr lang="de-DE" sz="800" dirty="0" smtClean="0"/>
              <a:t> </a:t>
            </a:r>
            <a:r>
              <a:rPr lang="de-DE" sz="800" dirty="0" err="1" smtClean="0"/>
              <a:t>right</a:t>
            </a:r>
            <a:r>
              <a:rPr lang="de-DE" sz="800" dirty="0" smtClean="0"/>
              <a:t> at </a:t>
            </a:r>
            <a:r>
              <a:rPr lang="de-DE" sz="800" dirty="0" err="1" smtClean="0"/>
              <a:t>arrival</a:t>
            </a:r>
            <a:r>
              <a:rPr lang="de-DE" sz="800" dirty="0" smtClean="0"/>
              <a:t>. So </a:t>
            </a:r>
            <a:r>
              <a:rPr lang="de-DE" sz="800" dirty="0" err="1" smtClean="0"/>
              <a:t>the</a:t>
            </a:r>
            <a:r>
              <a:rPr lang="de-DE" sz="800" dirty="0" smtClean="0"/>
              <a:t> </a:t>
            </a:r>
            <a:r>
              <a:rPr lang="de-DE" sz="800" dirty="0" err="1" smtClean="0"/>
              <a:t>basic</a:t>
            </a:r>
            <a:r>
              <a:rPr lang="de-DE" sz="800" dirty="0" smtClean="0"/>
              <a:t> </a:t>
            </a:r>
            <a:r>
              <a:rPr lang="de-DE" sz="800" dirty="0" err="1" smtClean="0"/>
              <a:t>problem</a:t>
            </a:r>
            <a:r>
              <a:rPr lang="de-DE" sz="800" dirty="0" smtClean="0"/>
              <a:t> </a:t>
            </a:r>
            <a:r>
              <a:rPr lang="de-DE" sz="800" dirty="0" err="1" smtClean="0"/>
              <a:t>for</a:t>
            </a:r>
            <a:r>
              <a:rPr lang="de-DE" sz="800" dirty="0" smtClean="0"/>
              <a:t> </a:t>
            </a:r>
            <a:r>
              <a:rPr lang="de-DE" sz="800" dirty="0" err="1" smtClean="0"/>
              <a:t>the</a:t>
            </a:r>
            <a:r>
              <a:rPr lang="de-DE" sz="800" dirty="0" smtClean="0"/>
              <a:t> </a:t>
            </a:r>
            <a:r>
              <a:rPr lang="de-DE" sz="800" dirty="0" err="1" smtClean="0"/>
              <a:t>government</a:t>
            </a:r>
            <a:r>
              <a:rPr lang="de-DE" sz="800" dirty="0" smtClean="0"/>
              <a:t>, in </a:t>
            </a:r>
            <a:r>
              <a:rPr lang="de-DE" sz="800" dirty="0" err="1" smtClean="0"/>
              <a:t>short</a:t>
            </a:r>
            <a:r>
              <a:rPr lang="de-DE" sz="800" dirty="0" smtClean="0"/>
              <a:t>, </a:t>
            </a:r>
            <a:r>
              <a:rPr lang="de-DE" sz="800" dirty="0" err="1" smtClean="0"/>
              <a:t>is</a:t>
            </a:r>
            <a:r>
              <a:rPr lang="de-DE" sz="800" dirty="0" smtClean="0"/>
              <a:t> </a:t>
            </a:r>
            <a:r>
              <a:rPr lang="de-DE" sz="800" dirty="0" err="1" smtClean="0"/>
              <a:t>that</a:t>
            </a:r>
            <a:r>
              <a:rPr lang="de-DE" sz="800" dirty="0" smtClean="0"/>
              <a:t> </a:t>
            </a:r>
            <a:r>
              <a:rPr lang="de-DE" sz="800" dirty="0" err="1" smtClean="0"/>
              <a:t>one</a:t>
            </a:r>
            <a:r>
              <a:rPr lang="de-DE" sz="800" dirty="0" smtClean="0"/>
              <a:t> will </a:t>
            </a:r>
            <a:r>
              <a:rPr lang="de-DE" sz="800" dirty="0" err="1" smtClean="0"/>
              <a:t>never</a:t>
            </a:r>
            <a:r>
              <a:rPr lang="de-DE" sz="800" dirty="0" smtClean="0"/>
              <a:t> </a:t>
            </a:r>
            <a:r>
              <a:rPr lang="de-DE" sz="800" dirty="0" err="1" smtClean="0"/>
              <a:t>be</a:t>
            </a:r>
            <a:r>
              <a:rPr lang="de-DE" sz="800" dirty="0" smtClean="0"/>
              <a:t> </a:t>
            </a:r>
            <a:r>
              <a:rPr lang="de-DE" sz="800" dirty="0" err="1" smtClean="0"/>
              <a:t>able</a:t>
            </a:r>
            <a:r>
              <a:rPr lang="de-DE" sz="800" dirty="0" smtClean="0"/>
              <a:t> </a:t>
            </a:r>
            <a:r>
              <a:rPr lang="de-DE" sz="800" dirty="0" err="1" smtClean="0"/>
              <a:t>to</a:t>
            </a:r>
            <a:r>
              <a:rPr lang="de-DE" sz="800" dirty="0" smtClean="0"/>
              <a:t> </a:t>
            </a:r>
            <a:r>
              <a:rPr lang="de-DE" sz="800" dirty="0" err="1" smtClean="0"/>
              <a:t>predict</a:t>
            </a:r>
            <a:r>
              <a:rPr lang="de-DE" sz="800" dirty="0" smtClean="0"/>
              <a:t> </a:t>
            </a:r>
            <a:r>
              <a:rPr lang="de-DE" sz="800" dirty="0" err="1" smtClean="0"/>
              <a:t>the</a:t>
            </a:r>
            <a:r>
              <a:rPr lang="de-DE" sz="800" dirty="0" smtClean="0"/>
              <a:t> </a:t>
            </a:r>
            <a:r>
              <a:rPr lang="de-DE" sz="800" dirty="0" err="1" smtClean="0"/>
              <a:t>future</a:t>
            </a:r>
            <a:r>
              <a:rPr lang="de-DE" sz="800" dirty="0" smtClean="0"/>
              <a:t> </a:t>
            </a:r>
            <a:r>
              <a:rPr lang="de-DE" sz="800" dirty="0" err="1" smtClean="0"/>
              <a:t>of</a:t>
            </a:r>
            <a:r>
              <a:rPr lang="de-DE" sz="800" dirty="0" smtClean="0"/>
              <a:t> </a:t>
            </a:r>
            <a:r>
              <a:rPr lang="de-DE" sz="800" dirty="0" err="1" smtClean="0"/>
              <a:t>arrivals</a:t>
            </a:r>
            <a:r>
              <a:rPr lang="de-DE" sz="800" dirty="0" smtClean="0"/>
              <a:t> </a:t>
            </a:r>
            <a:r>
              <a:rPr lang="de-DE" sz="800" dirty="0" err="1" smtClean="0"/>
              <a:t>and</a:t>
            </a:r>
            <a:r>
              <a:rPr lang="de-DE" sz="800" dirty="0" smtClean="0"/>
              <a:t> </a:t>
            </a:r>
            <a:r>
              <a:rPr lang="de-DE" sz="800" dirty="0" err="1" smtClean="0"/>
              <a:t>furthermore</a:t>
            </a:r>
            <a:r>
              <a:rPr lang="de-DE" sz="800" dirty="0" smtClean="0"/>
              <a:t> </a:t>
            </a:r>
            <a:r>
              <a:rPr lang="de-DE" sz="800" dirty="0" err="1" smtClean="0"/>
              <a:t>that</a:t>
            </a:r>
            <a:r>
              <a:rPr lang="de-DE" sz="800" dirty="0" smtClean="0"/>
              <a:t> </a:t>
            </a:r>
            <a:r>
              <a:rPr lang="de-DE" sz="800" dirty="0" err="1" smtClean="0"/>
              <a:t>simply</a:t>
            </a:r>
            <a:r>
              <a:rPr lang="de-DE" sz="800" dirty="0" smtClean="0"/>
              <a:t> </a:t>
            </a:r>
            <a:r>
              <a:rPr lang="de-DE" sz="800" dirty="0" err="1" smtClean="0"/>
              <a:t>no</a:t>
            </a:r>
            <a:r>
              <a:rPr lang="de-DE" sz="800" dirty="0" smtClean="0"/>
              <a:t> </a:t>
            </a:r>
            <a:r>
              <a:rPr lang="de-DE" sz="800" dirty="0" err="1" smtClean="0"/>
              <a:t>one</a:t>
            </a:r>
            <a:r>
              <a:rPr lang="de-DE" sz="800" dirty="0" smtClean="0"/>
              <a:t> </a:t>
            </a:r>
            <a:r>
              <a:rPr lang="de-DE" sz="800" dirty="0" err="1" smtClean="0"/>
              <a:t>knows</a:t>
            </a:r>
            <a:r>
              <a:rPr lang="de-DE" sz="800" dirty="0" smtClean="0"/>
              <a:t> </a:t>
            </a:r>
            <a:r>
              <a:rPr lang="de-DE" sz="800" dirty="0" err="1" smtClean="0"/>
              <a:t>who</a:t>
            </a:r>
            <a:r>
              <a:rPr lang="de-DE" sz="800" dirty="0" smtClean="0"/>
              <a:t> </a:t>
            </a:r>
            <a:r>
              <a:rPr lang="de-DE" sz="800" dirty="0" err="1" smtClean="0"/>
              <a:t>the</a:t>
            </a:r>
            <a:r>
              <a:rPr lang="de-DE" sz="800" dirty="0" smtClean="0"/>
              <a:t> </a:t>
            </a:r>
            <a:r>
              <a:rPr lang="de-DE" sz="800" dirty="0" err="1" smtClean="0"/>
              <a:t>arriving</a:t>
            </a:r>
            <a:r>
              <a:rPr lang="de-DE" sz="800" dirty="0" smtClean="0"/>
              <a:t> </a:t>
            </a:r>
            <a:r>
              <a:rPr lang="de-DE" sz="800" dirty="0" err="1" smtClean="0"/>
              <a:t>people</a:t>
            </a:r>
            <a:r>
              <a:rPr lang="de-DE" sz="800" dirty="0" smtClean="0"/>
              <a:t> </a:t>
            </a:r>
            <a:r>
              <a:rPr lang="de-DE" sz="800" dirty="0" err="1" smtClean="0"/>
              <a:t>are</a:t>
            </a:r>
            <a:r>
              <a:rPr lang="de-DE" sz="800" dirty="0" smtClean="0"/>
              <a:t> </a:t>
            </a:r>
            <a:r>
              <a:rPr lang="de-DE" sz="800" dirty="0" err="1" smtClean="0"/>
              <a:t>and</a:t>
            </a:r>
            <a:r>
              <a:rPr lang="de-DE" sz="800" dirty="0" smtClean="0"/>
              <a:t> </a:t>
            </a:r>
            <a:r>
              <a:rPr lang="de-DE" sz="800" dirty="0" err="1" smtClean="0"/>
              <a:t>where</a:t>
            </a:r>
            <a:r>
              <a:rPr lang="de-DE" sz="800" dirty="0" smtClean="0"/>
              <a:t> </a:t>
            </a:r>
            <a:r>
              <a:rPr lang="de-DE" sz="800" dirty="0" err="1" smtClean="0"/>
              <a:t>they</a:t>
            </a:r>
            <a:r>
              <a:rPr lang="de-DE" sz="800" dirty="0" smtClean="0"/>
              <a:t> </a:t>
            </a:r>
            <a:r>
              <a:rPr lang="de-DE" sz="800" dirty="0" err="1" smtClean="0"/>
              <a:t>respectively</a:t>
            </a:r>
            <a:r>
              <a:rPr lang="de-DE" sz="800" dirty="0" smtClean="0"/>
              <a:t> </a:t>
            </a:r>
            <a:r>
              <a:rPr lang="de-DE" sz="800" dirty="0" err="1" smtClean="0"/>
              <a:t>come</a:t>
            </a:r>
            <a:r>
              <a:rPr lang="de-DE" sz="800" dirty="0" smtClean="0"/>
              <a:t> </a:t>
            </a:r>
            <a:r>
              <a:rPr lang="de-DE" sz="800" dirty="0" err="1" smtClean="0"/>
              <a:t>from</a:t>
            </a:r>
            <a:r>
              <a:rPr lang="de-DE" sz="800" dirty="0" smtClean="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Folienbildplatzhalter 1"/>
          <p:cNvSpPr>
            <a:spLocks noGrp="1" noRot="1" noChangeAspect="1"/>
          </p:cNvSpPr>
          <p:nvPr>
            <p:ph type="sldImg"/>
          </p:nvPr>
        </p:nvSpPr>
        <p:spPr bwMode="auto">
          <a:noFill/>
          <a:ln>
            <a:solidFill>
              <a:srgbClr val="000000"/>
            </a:solidFill>
            <a:miter lim="800000"/>
            <a:headEnd/>
            <a:tailEnd/>
          </a:ln>
        </p:spPr>
      </p:sp>
      <p:sp>
        <p:nvSpPr>
          <p:cNvPr id="38914" name="Notizenplatzhalter 2"/>
          <p:cNvSpPr>
            <a:spLocks noGrp="1"/>
          </p:cNvSpPr>
          <p:nvPr>
            <p:ph type="body" idx="1"/>
          </p:nvPr>
        </p:nvSpPr>
        <p:spPr bwMode="auto">
          <a:noFill/>
        </p:spPr>
        <p:txBody>
          <a:bodyPr/>
          <a:lstStyle/>
          <a:p>
            <a:r>
              <a:rPr lang="de-DE" smtClean="0">
                <a:sym typeface="Wingdings" pitchFamily="2" charset="2"/>
              </a:rPr>
              <a:t>Having now heard about the governmental point of view it is also interesting to see how NGO would define their role in the system and what from their perspective is a basic problem for their work.</a:t>
            </a:r>
          </a:p>
          <a:p>
            <a:endParaRPr lang="de-DE" smtClean="0">
              <a:sym typeface="Wingdings" pitchFamily="2" charset="2"/>
            </a:endParaRPr>
          </a:p>
          <a:p>
            <a:r>
              <a:rPr lang="de-DE" smtClean="0">
                <a:sym typeface="Wingdings" pitchFamily="2" charset="2"/>
              </a:rPr>
              <a:t>The first and second quote (</a:t>
            </a:r>
            <a:r>
              <a:rPr lang="de-DE" sz="1200" smtClean="0">
                <a:sym typeface="Wingdings" pitchFamily="2" charset="2"/>
              </a:rPr>
              <a:t>(M004), </a:t>
            </a:r>
            <a:r>
              <a:rPr lang="en-US" sz="1200" smtClean="0"/>
              <a:t>(M008))</a:t>
            </a:r>
            <a:r>
              <a:rPr lang="de-DE" smtClean="0">
                <a:sym typeface="Wingdings" pitchFamily="2" charset="2"/>
              </a:rPr>
              <a:t> show that NGOs see themselves as institutions which help refugees to cope with the overwhelming problems they are confronted with at arrival and</a:t>
            </a:r>
            <a:r>
              <a:rPr lang="de-DE" smtClean="0"/>
              <a:t> which might make them feel helpless. </a:t>
            </a:r>
            <a:r>
              <a:rPr lang="de-DE" smtClean="0">
                <a:sym typeface="Wingdings" pitchFamily="2" charset="2"/>
              </a:rPr>
              <a:t>For example if they are having certain problems with their asylum claims or even if they need certain essentials for living, like clothes, food. So most NGOs describe their task in bridging the gap to official institutions, while at the same time clearly stating that there </a:t>
            </a:r>
            <a:r>
              <a:rPr lang="de-DE" i="1" smtClean="0">
                <a:sym typeface="Wingdings" pitchFamily="2" charset="2"/>
              </a:rPr>
              <a:t>is</a:t>
            </a:r>
            <a:r>
              <a:rPr lang="de-DE" smtClean="0">
                <a:sym typeface="Wingdings" pitchFamily="2" charset="2"/>
              </a:rPr>
              <a:t> a gap. However, the NGOs resources are limited financially and in terms of staff. That is why sometimes NGOs also refer refugees to state agencies to get support, depending on the individual problem of the respective refugee.</a:t>
            </a:r>
          </a:p>
          <a:p>
            <a:endParaRPr lang="de-DE" b="1" smtClean="0">
              <a:sym typeface="Wingdings" pitchFamily="2" charset="2"/>
            </a:endParaRPr>
          </a:p>
          <a:p>
            <a:r>
              <a:rPr lang="de-DE" b="1" smtClean="0">
                <a:sym typeface="Wingdings" pitchFamily="2" charset="2"/>
              </a:rPr>
              <a:t>(Quotation 3 MONA READS (M004))</a:t>
            </a:r>
            <a:r>
              <a:rPr lang="de-DE" smtClean="0">
                <a:sym typeface="Wingdings" pitchFamily="2" charset="2"/>
              </a:rPr>
              <a:t> </a:t>
            </a:r>
            <a:br>
              <a:rPr lang="de-DE" smtClean="0">
                <a:sym typeface="Wingdings" pitchFamily="2" charset="2"/>
              </a:rPr>
            </a:br>
            <a:r>
              <a:rPr lang="de-DE" smtClean="0">
                <a:sym typeface="Wingdings" pitchFamily="2" charset="2"/>
              </a:rPr>
              <a:t>This quotation shows that NGOs distance themselves from governmental institutions and that they see a main problem in the Maltese system. The basic problems for them lie in the way the government deals with the refugees. A good example is the current detention policy. NGOs consider the living conditions in detention centres as inhumane and not fulfilling human rights standards, still, the NGOs go there regularly in order to offer support and specific services to the people living in detention. That is meant by „working in a system we are against“, they are against the system, but they form also an important part of it.</a:t>
            </a:r>
          </a:p>
          <a:p>
            <a:endParaRPr lang="de-DE" smtClean="0">
              <a:sym typeface="Wingdings" pitchFamily="2" charset="2"/>
            </a:endParaRPr>
          </a:p>
          <a:p>
            <a:endParaRPr lang="de-DE" smtClean="0"/>
          </a:p>
        </p:txBody>
      </p:sp>
      <p:sp>
        <p:nvSpPr>
          <p:cNvPr id="38915" name="Foliennummernplatzhalter 3"/>
          <p:cNvSpPr>
            <a:spLocks noGrp="1"/>
          </p:cNvSpPr>
          <p:nvPr>
            <p:ph type="sldNum" sz="quarter" idx="5"/>
          </p:nvPr>
        </p:nvSpPr>
        <p:spPr bwMode="auto">
          <a:noFill/>
          <a:ln>
            <a:miter lim="800000"/>
            <a:headEnd/>
            <a:tailEnd/>
          </a:ln>
        </p:spPr>
        <p:txBody>
          <a:bodyPr/>
          <a:lstStyle/>
          <a:p>
            <a:fld id="{89002972-C65E-4C3C-A616-B113C9A6CE4C}" type="slidenum">
              <a:rPr lang="de-DE" smtClean="0"/>
              <a:pPr/>
              <a:t>12</a:t>
            </a:fld>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a:lstStyle/>
          <a:p>
            <a:r>
              <a:rPr lang="de-DE" smtClean="0"/>
              <a:t>As we have already discussed, Malta‘s immigration policy is quite recent and had to be established in a short period of time. The arrival of many immigrant at the same time overwhelmed the Maltese people all of a sudden. Still, more than ten years have passed since the Refugee act and even governmental institutions still say “We are always in a crisis management situation.“</a:t>
            </a:r>
            <a:r>
              <a:rPr lang="de-DE" sz="1200" smtClean="0"/>
              <a:t>( see M005)</a:t>
            </a:r>
          </a:p>
          <a:p>
            <a:r>
              <a:rPr lang="de-DE" smtClean="0"/>
              <a:t>While governmental institutions take this as a fact because it cannot be predicted how many people will come every year, NGOs blame the government for not creating strong, sustainable long term structures and demand for a migration policy in the long run.</a:t>
            </a:r>
          </a:p>
          <a:p>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bwMode="auto">
          <a:noFill/>
        </p:spPr>
        <p:txBody>
          <a:bodyPr/>
          <a:lstStyle/>
          <a:p>
            <a:r>
              <a:rPr lang="de-DE" smtClean="0"/>
              <a:t>Here we have a quotation which very well summarises the position of NGOs concerning the government‘s crisis management based policy: </a:t>
            </a:r>
            <a:r>
              <a:rPr lang="de-DE" b="1" smtClean="0"/>
              <a:t>Read Mona </a:t>
            </a:r>
            <a:r>
              <a:rPr lang="de-DE" sz="1200" b="1" smtClean="0">
                <a:sym typeface="Wingdings" pitchFamily="2" charset="2"/>
              </a:rPr>
              <a:t>(M004)</a:t>
            </a:r>
            <a:endParaRPr lang="de-DE" b="1" smtClean="0"/>
          </a:p>
          <a:p>
            <a:r>
              <a:rPr lang="de-DE" smtClean="0"/>
              <a:t>Our interview partnere here almost cynically refers to immovability of the government‘s policy by calling it a „yearly amnesia“. Indicating that Malta for more than ten years is faced with the same problem of immigrant arrivals every year, from our interviewee‘s perspective the government still has not succeeded to go a step forward, so to improve the structure and efficiency. That is why it is a crisis management policy, it focuses on the crisis every summer but neglects to start creating long term structures in winter, in the time period between one crisis and the next.</a:t>
            </a:r>
          </a:p>
          <a:p>
            <a:endParaRPr lang="de-DE" smtClean="0"/>
          </a:p>
          <a:p>
            <a:r>
              <a:rPr lang="de-DE" smtClean="0"/>
              <a:t>Besides the NGOs blame the government for having an out-of-sight-out-of-mind attitude which considers and treats the arriving people as if they were gone by tomorrow, denying that most people that arrive in Malta will at least stay there for some years. </a:t>
            </a:r>
            <a:r>
              <a:rPr lang="de-DE" sz="1200" smtClean="0"/>
              <a:t>(see M008)</a:t>
            </a:r>
            <a:endParaRPr lang="en-US" sz="1200" smtClean="0"/>
          </a:p>
          <a:p>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noFill/>
          <a:ln>
            <a:solidFill>
              <a:srgbClr val="000000"/>
            </a:solidFill>
            <a:miter lim="800000"/>
            <a:headEnd/>
            <a:tailEnd/>
          </a:ln>
        </p:spPr>
      </p:sp>
      <p:sp>
        <p:nvSpPr>
          <p:cNvPr id="45058" name="Rectangle 3"/>
          <p:cNvSpPr>
            <a:spLocks noGrp="1"/>
          </p:cNvSpPr>
          <p:nvPr>
            <p:ph type="body" idx="1"/>
          </p:nvPr>
        </p:nvSpPr>
        <p:spPr bwMode="auto">
          <a:noFill/>
        </p:spPr>
        <p:txBody>
          <a:bodyPr/>
          <a:lstStyle/>
          <a:p>
            <a:r>
              <a:rPr lang="de-DE" dirty="0" err="1" smtClean="0"/>
              <a:t>Now</a:t>
            </a:r>
            <a:r>
              <a:rPr lang="de-DE" dirty="0" smtClean="0"/>
              <a:t> </a:t>
            </a:r>
            <a:r>
              <a:rPr lang="de-DE" dirty="0" err="1" smtClean="0"/>
              <a:t>we</a:t>
            </a:r>
            <a:r>
              <a:rPr lang="de-DE" dirty="0" smtClean="0"/>
              <a:t> will </a:t>
            </a:r>
            <a:r>
              <a:rPr lang="de-DE" dirty="0" err="1" smtClean="0"/>
              <a:t>come</a:t>
            </a:r>
            <a:r>
              <a:rPr lang="de-DE" dirty="0" smtClean="0"/>
              <a:t> </a:t>
            </a:r>
            <a:r>
              <a:rPr lang="de-DE" dirty="0" err="1" smtClean="0"/>
              <a:t>to</a:t>
            </a:r>
            <a:r>
              <a:rPr lang="de-DE" dirty="0" smtClean="0"/>
              <a:t> </a:t>
            </a:r>
            <a:r>
              <a:rPr lang="de-DE" dirty="0" err="1" smtClean="0"/>
              <a:t>the</a:t>
            </a:r>
            <a:r>
              <a:rPr lang="de-DE" dirty="0" smtClean="0"/>
              <a:t> </a:t>
            </a:r>
            <a:r>
              <a:rPr lang="de-DE" dirty="0" err="1" smtClean="0"/>
              <a:t>government‘s</a:t>
            </a:r>
            <a:r>
              <a:rPr lang="de-DE" dirty="0" smtClean="0"/>
              <a:t> </a:t>
            </a:r>
            <a:r>
              <a:rPr lang="de-DE" dirty="0" err="1" smtClean="0"/>
              <a:t>way</a:t>
            </a:r>
            <a:r>
              <a:rPr lang="de-DE" dirty="0" smtClean="0"/>
              <a:t> </a:t>
            </a:r>
            <a:r>
              <a:rPr lang="de-DE" dirty="0" err="1" smtClean="0"/>
              <a:t>of</a:t>
            </a:r>
            <a:r>
              <a:rPr lang="de-DE" dirty="0" smtClean="0"/>
              <a:t> </a:t>
            </a:r>
            <a:r>
              <a:rPr lang="de-DE" dirty="0" err="1" smtClean="0"/>
              <a:t>justifying</a:t>
            </a:r>
            <a:r>
              <a:rPr lang="de-DE" dirty="0" smtClean="0"/>
              <a:t> </a:t>
            </a:r>
            <a:r>
              <a:rPr lang="de-DE" dirty="0" err="1" smtClean="0"/>
              <a:t>the</a:t>
            </a:r>
            <a:r>
              <a:rPr lang="de-DE" dirty="0" smtClean="0"/>
              <a:t> </a:t>
            </a:r>
            <a:r>
              <a:rPr lang="de-DE" dirty="0" err="1" smtClean="0"/>
              <a:t>problems</a:t>
            </a:r>
            <a:r>
              <a:rPr lang="de-DE" dirty="0" smtClean="0"/>
              <a:t> </a:t>
            </a:r>
            <a:r>
              <a:rPr lang="de-DE" dirty="0" err="1" smtClean="0"/>
              <a:t>of</a:t>
            </a:r>
            <a:r>
              <a:rPr lang="de-DE" dirty="0" smtClean="0"/>
              <a:t> </a:t>
            </a:r>
            <a:r>
              <a:rPr lang="de-DE" dirty="0" err="1" smtClean="0"/>
              <a:t>Maltese</a:t>
            </a:r>
            <a:r>
              <a:rPr lang="de-DE" dirty="0" smtClean="0"/>
              <a:t> </a:t>
            </a:r>
            <a:r>
              <a:rPr lang="de-DE" dirty="0" err="1" smtClean="0"/>
              <a:t>migration</a:t>
            </a:r>
            <a:r>
              <a:rPr lang="de-DE" dirty="0" smtClean="0"/>
              <a:t> </a:t>
            </a:r>
            <a:r>
              <a:rPr lang="de-DE" dirty="0" err="1" smtClean="0"/>
              <a:t>policy</a:t>
            </a:r>
            <a:r>
              <a:rPr lang="de-DE" dirty="0" smtClean="0"/>
              <a:t>. </a:t>
            </a:r>
          </a:p>
          <a:p>
            <a:r>
              <a:rPr lang="de-DE" dirty="0" smtClean="0"/>
              <a:t>Read </a:t>
            </a:r>
            <a:r>
              <a:rPr lang="de-DE" dirty="0" err="1" smtClean="0"/>
              <a:t>quote</a:t>
            </a:r>
            <a:r>
              <a:rPr lang="de-DE" dirty="0" smtClean="0"/>
              <a:t> 1 Dorina </a:t>
            </a:r>
            <a:r>
              <a:rPr lang="en-US" sz="1200" dirty="0" smtClean="0"/>
              <a:t>(M005).</a:t>
            </a:r>
            <a:endParaRPr lang="de-DE" dirty="0" smtClean="0"/>
          </a:p>
          <a:p>
            <a:r>
              <a:rPr lang="de-DE" dirty="0" smtClean="0"/>
              <a:t>The </a:t>
            </a:r>
            <a:r>
              <a:rPr lang="de-DE" dirty="0" err="1" smtClean="0"/>
              <a:t>governmental</a:t>
            </a:r>
            <a:r>
              <a:rPr lang="de-DE" dirty="0" smtClean="0"/>
              <a:t> </a:t>
            </a:r>
            <a:r>
              <a:rPr lang="de-DE" dirty="0" err="1" smtClean="0"/>
              <a:t>organizations</a:t>
            </a:r>
            <a:r>
              <a:rPr lang="de-DE" dirty="0" smtClean="0"/>
              <a:t> </a:t>
            </a:r>
            <a:r>
              <a:rPr lang="de-DE" dirty="0" err="1" smtClean="0"/>
              <a:t>tend</a:t>
            </a:r>
            <a:r>
              <a:rPr lang="de-DE" dirty="0" smtClean="0"/>
              <a:t> </a:t>
            </a:r>
            <a:r>
              <a:rPr lang="de-DE" dirty="0" err="1" smtClean="0"/>
              <a:t>to</a:t>
            </a:r>
            <a:r>
              <a:rPr lang="de-DE" dirty="0" smtClean="0"/>
              <a:t> </a:t>
            </a:r>
            <a:r>
              <a:rPr lang="de-DE" dirty="0" err="1" smtClean="0"/>
              <a:t>focus</a:t>
            </a:r>
            <a:r>
              <a:rPr lang="de-DE" dirty="0" smtClean="0"/>
              <a:t> </a:t>
            </a:r>
            <a:r>
              <a:rPr lang="de-DE" dirty="0" err="1" smtClean="0"/>
              <a:t>their</a:t>
            </a:r>
            <a:r>
              <a:rPr lang="de-DE" dirty="0" smtClean="0"/>
              <a:t> </a:t>
            </a:r>
            <a:r>
              <a:rPr lang="de-DE" dirty="0" err="1" smtClean="0"/>
              <a:t>arguments</a:t>
            </a:r>
            <a:r>
              <a:rPr lang="de-DE" dirty="0" smtClean="0"/>
              <a:t> on </a:t>
            </a:r>
            <a:r>
              <a:rPr lang="de-DE" dirty="0" err="1" smtClean="0"/>
              <a:t>Malta‘s</a:t>
            </a:r>
            <a:r>
              <a:rPr lang="de-DE" dirty="0" smtClean="0"/>
              <a:t> </a:t>
            </a:r>
            <a:r>
              <a:rPr lang="de-DE" dirty="0" err="1" smtClean="0"/>
              <a:t>size</a:t>
            </a:r>
            <a:r>
              <a:rPr lang="de-DE" dirty="0" smtClean="0"/>
              <a:t> </a:t>
            </a:r>
            <a:r>
              <a:rPr lang="de-DE" dirty="0" err="1" smtClean="0"/>
              <a:t>and</a:t>
            </a:r>
            <a:r>
              <a:rPr lang="de-DE" dirty="0" smtClean="0"/>
              <a:t> </a:t>
            </a:r>
            <a:r>
              <a:rPr lang="de-DE" dirty="0" err="1" smtClean="0"/>
              <a:t>see</a:t>
            </a:r>
            <a:r>
              <a:rPr lang="de-DE" dirty="0" smtClean="0"/>
              <a:t> </a:t>
            </a:r>
            <a:r>
              <a:rPr lang="de-DE" dirty="0" err="1" smtClean="0"/>
              <a:t>this</a:t>
            </a:r>
            <a:r>
              <a:rPr lang="de-DE" dirty="0" smtClean="0"/>
              <a:t> </a:t>
            </a:r>
            <a:r>
              <a:rPr lang="de-DE" dirty="0" err="1" smtClean="0"/>
              <a:t>as</a:t>
            </a:r>
            <a:r>
              <a:rPr lang="de-DE" dirty="0" smtClean="0"/>
              <a:t> a </a:t>
            </a:r>
            <a:r>
              <a:rPr lang="de-DE" dirty="0" err="1" smtClean="0"/>
              <a:t>reason</a:t>
            </a:r>
            <a:r>
              <a:rPr lang="de-DE" dirty="0" smtClean="0"/>
              <a:t> </a:t>
            </a:r>
            <a:r>
              <a:rPr lang="de-DE" dirty="0" err="1" smtClean="0"/>
              <a:t>to</a:t>
            </a:r>
            <a:r>
              <a:rPr lang="de-DE" dirty="0" smtClean="0"/>
              <a:t> </a:t>
            </a:r>
            <a:r>
              <a:rPr lang="de-DE" dirty="0" err="1" smtClean="0"/>
              <a:t>have</a:t>
            </a:r>
            <a:r>
              <a:rPr lang="de-DE" dirty="0" smtClean="0"/>
              <a:t> a </a:t>
            </a:r>
            <a:r>
              <a:rPr lang="de-DE" dirty="0" err="1" smtClean="0"/>
              <a:t>special</a:t>
            </a:r>
            <a:r>
              <a:rPr lang="de-DE" dirty="0" smtClean="0"/>
              <a:t> </a:t>
            </a:r>
            <a:r>
              <a:rPr lang="de-DE" dirty="0" err="1" smtClean="0"/>
              <a:t>demand</a:t>
            </a:r>
            <a:r>
              <a:rPr lang="de-DE" dirty="0" smtClean="0"/>
              <a:t> on „</a:t>
            </a:r>
            <a:r>
              <a:rPr lang="de-DE" dirty="0" err="1" smtClean="0"/>
              <a:t>burden-sharing</a:t>
            </a:r>
            <a:r>
              <a:rPr lang="de-DE" dirty="0" smtClean="0"/>
              <a:t>“ (</a:t>
            </a:r>
            <a:r>
              <a:rPr lang="de-DE" dirty="0" err="1" smtClean="0"/>
              <a:t>responsibility-sharing</a:t>
            </a:r>
            <a:r>
              <a:rPr lang="de-DE" dirty="0" smtClean="0"/>
              <a:t>) on an European </a:t>
            </a:r>
            <a:r>
              <a:rPr lang="de-DE" dirty="0" err="1" smtClean="0"/>
              <a:t>level</a:t>
            </a:r>
            <a:r>
              <a:rPr lang="de-DE" dirty="0" smtClean="0"/>
              <a:t>.</a:t>
            </a:r>
          </a:p>
          <a:p>
            <a:r>
              <a:rPr lang="de-DE" dirty="0" smtClean="0"/>
              <a:t>The NGOs </a:t>
            </a:r>
            <a:r>
              <a:rPr lang="de-DE" dirty="0" err="1" smtClean="0"/>
              <a:t>severely</a:t>
            </a:r>
            <a:r>
              <a:rPr lang="de-DE" dirty="0" smtClean="0"/>
              <a:t> </a:t>
            </a:r>
            <a:r>
              <a:rPr lang="de-DE" dirty="0" err="1" smtClean="0"/>
              <a:t>criticise</a:t>
            </a:r>
            <a:r>
              <a:rPr lang="de-DE" dirty="0" smtClean="0"/>
              <a:t> </a:t>
            </a:r>
            <a:r>
              <a:rPr lang="de-DE" dirty="0" err="1" smtClean="0"/>
              <a:t>this</a:t>
            </a:r>
            <a:r>
              <a:rPr lang="de-DE" dirty="0" smtClean="0"/>
              <a:t> passive </a:t>
            </a:r>
            <a:r>
              <a:rPr lang="de-DE" dirty="0" err="1" smtClean="0"/>
              <a:t>attitude</a:t>
            </a:r>
            <a:r>
              <a:rPr lang="de-DE" dirty="0" smtClean="0"/>
              <a:t> </a:t>
            </a:r>
            <a:r>
              <a:rPr lang="de-DE" dirty="0" err="1" smtClean="0"/>
              <a:t>of</a:t>
            </a:r>
            <a:r>
              <a:rPr lang="de-DE" dirty="0" smtClean="0"/>
              <a:t> </a:t>
            </a:r>
            <a:r>
              <a:rPr lang="de-DE" dirty="0" err="1" smtClean="0"/>
              <a:t>the</a:t>
            </a:r>
            <a:r>
              <a:rPr lang="de-DE" dirty="0" smtClean="0"/>
              <a:t> </a:t>
            </a:r>
            <a:r>
              <a:rPr lang="de-DE" dirty="0" err="1" smtClean="0"/>
              <a:t>government</a:t>
            </a:r>
            <a:r>
              <a:rPr lang="de-DE" dirty="0" smtClean="0"/>
              <a:t>.</a:t>
            </a:r>
          </a:p>
          <a:p>
            <a:r>
              <a:rPr lang="de-DE" dirty="0" smtClean="0"/>
              <a:t>Read </a:t>
            </a:r>
            <a:r>
              <a:rPr lang="de-DE" dirty="0" err="1" smtClean="0"/>
              <a:t>quote</a:t>
            </a:r>
            <a:r>
              <a:rPr lang="de-DE" dirty="0" smtClean="0"/>
              <a:t> 2 Dorina </a:t>
            </a:r>
            <a:r>
              <a:rPr lang="en-US" sz="1200" dirty="0" smtClean="0"/>
              <a:t>(M001).</a:t>
            </a:r>
            <a:endParaRPr lang="de-DE" sz="1200" dirty="0" smtClean="0">
              <a:solidFill>
                <a:schemeClr val="tx2"/>
              </a:solidFill>
            </a:endParaRPr>
          </a:p>
          <a:p>
            <a:endParaRPr lang="de-DE" dirty="0" smtClean="0"/>
          </a:p>
          <a:p>
            <a:r>
              <a:rPr lang="de-DE" dirty="0" smtClean="0"/>
              <a:t>The </a:t>
            </a:r>
            <a:r>
              <a:rPr lang="de-DE" dirty="0" err="1" smtClean="0"/>
              <a:t>choice</a:t>
            </a:r>
            <a:r>
              <a:rPr lang="de-DE" dirty="0" smtClean="0"/>
              <a:t> </a:t>
            </a:r>
            <a:r>
              <a:rPr lang="de-DE" dirty="0" err="1" smtClean="0"/>
              <a:t>of</a:t>
            </a:r>
            <a:r>
              <a:rPr lang="de-DE" dirty="0" smtClean="0"/>
              <a:t> </a:t>
            </a:r>
            <a:r>
              <a:rPr lang="de-DE" dirty="0" err="1" smtClean="0"/>
              <a:t>words</a:t>
            </a:r>
            <a:r>
              <a:rPr lang="de-DE" dirty="0" smtClean="0"/>
              <a:t> </a:t>
            </a:r>
            <a:r>
              <a:rPr lang="de-DE" dirty="0" err="1" smtClean="0"/>
              <a:t>of</a:t>
            </a:r>
            <a:r>
              <a:rPr lang="de-DE" dirty="0" smtClean="0"/>
              <a:t> </a:t>
            </a:r>
            <a:r>
              <a:rPr lang="de-DE" dirty="0" err="1" smtClean="0"/>
              <a:t>our</a:t>
            </a:r>
            <a:r>
              <a:rPr lang="de-DE" dirty="0" smtClean="0"/>
              <a:t> </a:t>
            </a:r>
            <a:r>
              <a:rPr lang="de-DE" dirty="0" err="1" smtClean="0"/>
              <a:t>interviewee</a:t>
            </a:r>
            <a:r>
              <a:rPr lang="de-DE" dirty="0" smtClean="0"/>
              <a:t> </a:t>
            </a:r>
            <a:r>
              <a:rPr lang="de-DE" dirty="0" err="1" smtClean="0"/>
              <a:t>here</a:t>
            </a:r>
            <a:r>
              <a:rPr lang="de-DE" dirty="0" smtClean="0"/>
              <a:t> </a:t>
            </a:r>
            <a:r>
              <a:rPr lang="de-DE" dirty="0" err="1" smtClean="0"/>
              <a:t>indicates</a:t>
            </a:r>
            <a:r>
              <a:rPr lang="de-DE" dirty="0" smtClean="0"/>
              <a:t> </a:t>
            </a:r>
            <a:r>
              <a:rPr lang="de-DE" dirty="0" err="1" smtClean="0"/>
              <a:t>that</a:t>
            </a:r>
            <a:r>
              <a:rPr lang="de-DE" dirty="0" smtClean="0"/>
              <a:t> he </a:t>
            </a:r>
            <a:r>
              <a:rPr lang="de-DE" dirty="0" err="1" smtClean="0"/>
              <a:t>blames</a:t>
            </a:r>
            <a:r>
              <a:rPr lang="de-DE" dirty="0" smtClean="0"/>
              <a:t> </a:t>
            </a:r>
            <a:r>
              <a:rPr lang="de-DE" dirty="0" err="1" smtClean="0"/>
              <a:t>the</a:t>
            </a:r>
            <a:r>
              <a:rPr lang="de-DE" dirty="0" smtClean="0"/>
              <a:t> </a:t>
            </a:r>
            <a:r>
              <a:rPr lang="de-DE" dirty="0" err="1" smtClean="0"/>
              <a:t>government</a:t>
            </a:r>
            <a:r>
              <a:rPr lang="de-DE" dirty="0" smtClean="0"/>
              <a:t> </a:t>
            </a:r>
            <a:r>
              <a:rPr lang="de-DE" dirty="0" err="1" smtClean="0"/>
              <a:t>for</a:t>
            </a:r>
            <a:r>
              <a:rPr lang="de-DE" dirty="0" smtClean="0"/>
              <a:t> </a:t>
            </a:r>
            <a:r>
              <a:rPr lang="de-DE" i="1" dirty="0" err="1" smtClean="0"/>
              <a:t>intentionally</a:t>
            </a:r>
            <a:r>
              <a:rPr lang="de-DE" i="1" dirty="0" smtClean="0"/>
              <a:t> </a:t>
            </a:r>
            <a:r>
              <a:rPr lang="de-DE" i="1" dirty="0" err="1" smtClean="0"/>
              <a:t>choosing</a:t>
            </a:r>
            <a:r>
              <a:rPr lang="de-DE" dirty="0" smtClean="0"/>
              <a:t> </a:t>
            </a:r>
            <a:r>
              <a:rPr lang="de-DE" dirty="0" err="1" smtClean="0"/>
              <a:t>to</a:t>
            </a:r>
            <a:r>
              <a:rPr lang="de-DE" dirty="0" smtClean="0"/>
              <a:t> </a:t>
            </a:r>
            <a:r>
              <a:rPr lang="de-DE" dirty="0" err="1" smtClean="0"/>
              <a:t>refer</a:t>
            </a:r>
            <a:r>
              <a:rPr lang="de-DE" dirty="0" smtClean="0"/>
              <a:t> </a:t>
            </a:r>
            <a:r>
              <a:rPr lang="de-DE" dirty="0" err="1" smtClean="0"/>
              <a:t>the</a:t>
            </a:r>
            <a:r>
              <a:rPr lang="de-DE" dirty="0" smtClean="0"/>
              <a:t> </a:t>
            </a:r>
            <a:r>
              <a:rPr lang="de-DE" dirty="0" err="1" smtClean="0"/>
              <a:t>problem</a:t>
            </a:r>
            <a:r>
              <a:rPr lang="de-DE" dirty="0" smtClean="0"/>
              <a:t> </a:t>
            </a:r>
            <a:r>
              <a:rPr lang="de-DE" dirty="0" err="1" smtClean="0"/>
              <a:t>to</a:t>
            </a:r>
            <a:r>
              <a:rPr lang="de-DE" dirty="0" smtClean="0"/>
              <a:t> an international </a:t>
            </a:r>
            <a:r>
              <a:rPr lang="de-DE" dirty="0" err="1" smtClean="0"/>
              <a:t>level</a:t>
            </a:r>
            <a:r>
              <a:rPr lang="de-DE" dirty="0" smtClean="0"/>
              <a:t>. This </a:t>
            </a:r>
            <a:r>
              <a:rPr lang="de-DE" dirty="0" err="1" smtClean="0"/>
              <a:t>is</a:t>
            </a:r>
            <a:r>
              <a:rPr lang="de-DE" dirty="0" smtClean="0"/>
              <a:t> an </a:t>
            </a:r>
            <a:r>
              <a:rPr lang="de-DE" dirty="0" err="1" smtClean="0"/>
              <a:t>argument</a:t>
            </a:r>
            <a:r>
              <a:rPr lang="de-DE" dirty="0" smtClean="0"/>
              <a:t> </a:t>
            </a:r>
            <a:r>
              <a:rPr lang="de-DE" dirty="0" err="1" smtClean="0"/>
              <a:t>that</a:t>
            </a:r>
            <a:r>
              <a:rPr lang="de-DE" dirty="0" smtClean="0"/>
              <a:t> will </a:t>
            </a:r>
            <a:r>
              <a:rPr lang="de-DE" dirty="0" err="1" smtClean="0"/>
              <a:t>be</a:t>
            </a:r>
            <a:r>
              <a:rPr lang="de-DE" dirty="0" smtClean="0"/>
              <a:t> </a:t>
            </a:r>
            <a:r>
              <a:rPr lang="de-DE" dirty="0" err="1" smtClean="0"/>
              <a:t>repeated</a:t>
            </a:r>
            <a:r>
              <a:rPr lang="de-DE" dirty="0" smtClean="0"/>
              <a:t> </a:t>
            </a:r>
            <a:r>
              <a:rPr lang="de-DE" dirty="0" err="1" smtClean="0"/>
              <a:t>by</a:t>
            </a:r>
            <a:r>
              <a:rPr lang="de-DE" dirty="0" smtClean="0"/>
              <a:t> </a:t>
            </a:r>
            <a:r>
              <a:rPr lang="de-DE" dirty="0" err="1" smtClean="0"/>
              <a:t>other</a:t>
            </a:r>
            <a:r>
              <a:rPr lang="de-DE" dirty="0" smtClean="0"/>
              <a:t> NGOs on </a:t>
            </a:r>
            <a:r>
              <a:rPr lang="de-DE" dirty="0" err="1" smtClean="0"/>
              <a:t>the</a:t>
            </a:r>
            <a:r>
              <a:rPr lang="de-DE" dirty="0" smtClean="0"/>
              <a:t> </a:t>
            </a:r>
            <a:r>
              <a:rPr lang="de-DE" dirty="0" err="1" smtClean="0"/>
              <a:t>next</a:t>
            </a:r>
            <a:r>
              <a:rPr lang="de-DE" dirty="0" smtClean="0"/>
              <a:t> </a:t>
            </a:r>
            <a:r>
              <a:rPr lang="de-DE" dirty="0" err="1" smtClean="0"/>
              <a:t>slides</a:t>
            </a:r>
            <a:r>
              <a:rPr lang="de-DE" dirty="0" smtClean="0"/>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a:lstStyle/>
          <a:p>
            <a:r>
              <a:rPr lang="de-DE" dirty="0" err="1" smtClean="0"/>
              <a:t>And</a:t>
            </a:r>
            <a:r>
              <a:rPr lang="de-DE" dirty="0" smtClean="0"/>
              <a:t> </a:t>
            </a:r>
            <a:r>
              <a:rPr lang="de-DE" dirty="0" err="1" smtClean="0"/>
              <a:t>here</a:t>
            </a:r>
            <a:r>
              <a:rPr lang="de-DE" dirty="0" smtClean="0"/>
              <a:t> </a:t>
            </a:r>
            <a:r>
              <a:rPr lang="de-DE" dirty="0" err="1" smtClean="0"/>
              <a:t>another</a:t>
            </a:r>
            <a:r>
              <a:rPr lang="de-DE" dirty="0" smtClean="0"/>
              <a:t> </a:t>
            </a:r>
            <a:r>
              <a:rPr lang="de-DE" dirty="0" err="1" smtClean="0"/>
              <a:t>quotation</a:t>
            </a:r>
            <a:r>
              <a:rPr lang="de-DE" dirty="0" smtClean="0"/>
              <a:t> </a:t>
            </a:r>
            <a:r>
              <a:rPr lang="de-DE" dirty="0" err="1" smtClean="0"/>
              <a:t>that</a:t>
            </a:r>
            <a:r>
              <a:rPr lang="de-DE" dirty="0" smtClean="0"/>
              <a:t> </a:t>
            </a:r>
            <a:r>
              <a:rPr lang="de-DE" dirty="0" err="1" smtClean="0"/>
              <a:t>briefly</a:t>
            </a:r>
            <a:r>
              <a:rPr lang="de-DE" dirty="0" smtClean="0"/>
              <a:t> </a:t>
            </a:r>
            <a:r>
              <a:rPr lang="de-DE" dirty="0" err="1" smtClean="0"/>
              <a:t>summarises</a:t>
            </a:r>
            <a:r>
              <a:rPr lang="de-DE" dirty="0" smtClean="0"/>
              <a:t> </a:t>
            </a:r>
            <a:r>
              <a:rPr lang="de-DE" dirty="0" err="1" smtClean="0"/>
              <a:t>what</a:t>
            </a:r>
            <a:r>
              <a:rPr lang="de-DE" dirty="0" smtClean="0"/>
              <a:t> all NGOs </a:t>
            </a:r>
            <a:r>
              <a:rPr lang="de-DE" dirty="0" err="1" smtClean="0"/>
              <a:t>we</a:t>
            </a:r>
            <a:r>
              <a:rPr lang="de-DE" dirty="0" smtClean="0"/>
              <a:t> </a:t>
            </a:r>
            <a:r>
              <a:rPr lang="de-DE" dirty="0" err="1" smtClean="0"/>
              <a:t>talked</a:t>
            </a:r>
            <a:r>
              <a:rPr lang="de-DE" dirty="0" smtClean="0"/>
              <a:t> </a:t>
            </a:r>
            <a:r>
              <a:rPr lang="de-DE" dirty="0" err="1" smtClean="0"/>
              <a:t>to</a:t>
            </a:r>
            <a:r>
              <a:rPr lang="de-DE" dirty="0" smtClean="0"/>
              <a:t> </a:t>
            </a:r>
            <a:r>
              <a:rPr lang="de-DE" dirty="0" err="1" smtClean="0"/>
              <a:t>demand</a:t>
            </a:r>
            <a:r>
              <a:rPr lang="de-DE" dirty="0" smtClean="0"/>
              <a:t> </a:t>
            </a:r>
            <a:r>
              <a:rPr lang="de-DE" dirty="0" err="1" smtClean="0"/>
              <a:t>from</a:t>
            </a:r>
            <a:r>
              <a:rPr lang="de-DE" dirty="0" smtClean="0"/>
              <a:t> </a:t>
            </a:r>
            <a:r>
              <a:rPr lang="de-DE" dirty="0" err="1" smtClean="0"/>
              <a:t>the</a:t>
            </a:r>
            <a:r>
              <a:rPr lang="de-DE" dirty="0" smtClean="0"/>
              <a:t> </a:t>
            </a:r>
            <a:r>
              <a:rPr lang="de-DE" dirty="0" err="1" smtClean="0"/>
              <a:t>government</a:t>
            </a:r>
            <a:r>
              <a:rPr lang="de-DE" dirty="0" smtClean="0"/>
              <a:t>. Read </a:t>
            </a:r>
            <a:r>
              <a:rPr lang="de-DE" dirty="0" err="1" smtClean="0"/>
              <a:t>quote</a:t>
            </a:r>
            <a:r>
              <a:rPr lang="de-DE" dirty="0" smtClean="0"/>
              <a:t> Dorina  </a:t>
            </a:r>
            <a:r>
              <a:rPr lang="de-DE" sz="1200" dirty="0" smtClean="0"/>
              <a:t>(M004).</a:t>
            </a:r>
          </a:p>
          <a:p>
            <a:r>
              <a:rPr lang="de-DE" dirty="0" smtClean="0"/>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a:lstStyle/>
          <a:p>
            <a:r>
              <a:rPr lang="de-DE" dirty="0" smtClean="0"/>
              <a:t>So </a:t>
            </a:r>
            <a:r>
              <a:rPr lang="de-DE" dirty="0" err="1" smtClean="0"/>
              <a:t>now</a:t>
            </a:r>
            <a:r>
              <a:rPr lang="de-DE" dirty="0" smtClean="0"/>
              <a:t> </a:t>
            </a:r>
            <a:r>
              <a:rPr lang="de-DE" dirty="0" err="1" smtClean="0"/>
              <a:t>we</a:t>
            </a:r>
            <a:r>
              <a:rPr lang="de-DE" dirty="0" smtClean="0"/>
              <a:t> </a:t>
            </a:r>
            <a:r>
              <a:rPr lang="de-DE" dirty="0" err="1" smtClean="0"/>
              <a:t>come</a:t>
            </a:r>
            <a:r>
              <a:rPr lang="de-DE" dirty="0" smtClean="0"/>
              <a:t> </a:t>
            </a:r>
            <a:r>
              <a:rPr lang="de-DE" dirty="0" err="1" smtClean="0"/>
              <a:t>to</a:t>
            </a:r>
            <a:r>
              <a:rPr lang="de-DE" dirty="0" smtClean="0"/>
              <a:t> </a:t>
            </a:r>
            <a:r>
              <a:rPr lang="de-DE" dirty="0" err="1" smtClean="0"/>
              <a:t>our</a:t>
            </a:r>
            <a:r>
              <a:rPr lang="de-DE" dirty="0" smtClean="0"/>
              <a:t> last </a:t>
            </a:r>
            <a:r>
              <a:rPr lang="de-DE" dirty="0" err="1" smtClean="0"/>
              <a:t>research</a:t>
            </a:r>
            <a:r>
              <a:rPr lang="de-DE" dirty="0" smtClean="0"/>
              <a:t> </a:t>
            </a:r>
            <a:r>
              <a:rPr lang="de-DE" dirty="0" err="1" smtClean="0"/>
              <a:t>results</a:t>
            </a:r>
            <a:r>
              <a:rPr lang="de-DE" dirty="0" smtClean="0"/>
              <a:t>. </a:t>
            </a:r>
            <a:r>
              <a:rPr lang="de-DE" dirty="0" err="1" smtClean="0"/>
              <a:t>Interestingly</a:t>
            </a:r>
            <a:r>
              <a:rPr lang="de-DE" dirty="0" smtClean="0"/>
              <a:t>, </a:t>
            </a:r>
            <a:r>
              <a:rPr lang="de-DE" dirty="0" err="1" smtClean="0"/>
              <a:t>we</a:t>
            </a:r>
            <a:r>
              <a:rPr lang="de-DE" dirty="0" smtClean="0"/>
              <a:t> </a:t>
            </a:r>
            <a:r>
              <a:rPr lang="de-DE" dirty="0" err="1" smtClean="0"/>
              <a:t>never</a:t>
            </a:r>
            <a:r>
              <a:rPr lang="de-DE" dirty="0" smtClean="0"/>
              <a:t> </a:t>
            </a:r>
            <a:r>
              <a:rPr lang="de-DE" dirty="0" err="1" smtClean="0"/>
              <a:t>intended</a:t>
            </a:r>
            <a:r>
              <a:rPr lang="de-DE" dirty="0" smtClean="0"/>
              <a:t> </a:t>
            </a:r>
            <a:r>
              <a:rPr lang="de-DE" dirty="0" err="1" smtClean="0"/>
              <a:t>to</a:t>
            </a:r>
            <a:r>
              <a:rPr lang="de-DE" dirty="0" smtClean="0"/>
              <a:t> </a:t>
            </a:r>
            <a:r>
              <a:rPr lang="de-DE" dirty="0" err="1" smtClean="0"/>
              <a:t>ask</a:t>
            </a:r>
            <a:r>
              <a:rPr lang="de-DE" dirty="0" smtClean="0"/>
              <a:t> </a:t>
            </a:r>
            <a:r>
              <a:rPr lang="de-DE" dirty="0" err="1" smtClean="0"/>
              <a:t>specifically</a:t>
            </a:r>
            <a:r>
              <a:rPr lang="de-DE" dirty="0" smtClean="0"/>
              <a:t> </a:t>
            </a:r>
            <a:r>
              <a:rPr lang="de-DE" dirty="0" err="1" smtClean="0"/>
              <a:t>the</a:t>
            </a:r>
            <a:r>
              <a:rPr lang="de-DE" dirty="0" smtClean="0"/>
              <a:t> </a:t>
            </a:r>
            <a:r>
              <a:rPr lang="de-DE" dirty="0" err="1" smtClean="0"/>
              <a:t>question</a:t>
            </a:r>
            <a:r>
              <a:rPr lang="de-DE" dirty="0" smtClean="0"/>
              <a:t> „</a:t>
            </a:r>
            <a:r>
              <a:rPr lang="de-DE" dirty="0" err="1" smtClean="0"/>
              <a:t>Is</a:t>
            </a:r>
            <a:r>
              <a:rPr lang="de-DE" dirty="0" smtClean="0"/>
              <a:t> </a:t>
            </a:r>
            <a:r>
              <a:rPr lang="de-DE" dirty="0" err="1" smtClean="0"/>
              <a:t>there</a:t>
            </a:r>
            <a:r>
              <a:rPr lang="de-DE" dirty="0" smtClean="0"/>
              <a:t> a </a:t>
            </a:r>
            <a:r>
              <a:rPr lang="de-DE" dirty="0" err="1" smtClean="0"/>
              <a:t>political</a:t>
            </a:r>
            <a:r>
              <a:rPr lang="de-DE" dirty="0" smtClean="0"/>
              <a:t> will?“, so </a:t>
            </a:r>
            <a:r>
              <a:rPr lang="de-DE" dirty="0" err="1" smtClean="0"/>
              <a:t>it</a:t>
            </a:r>
            <a:r>
              <a:rPr lang="de-DE" dirty="0" smtClean="0"/>
              <a:t> was not </a:t>
            </a:r>
            <a:r>
              <a:rPr lang="de-DE" dirty="0" err="1" smtClean="0"/>
              <a:t>part</a:t>
            </a:r>
            <a:r>
              <a:rPr lang="de-DE" dirty="0" smtClean="0"/>
              <a:t> </a:t>
            </a:r>
            <a:r>
              <a:rPr lang="de-DE" dirty="0" err="1" smtClean="0"/>
              <a:t>of</a:t>
            </a:r>
            <a:r>
              <a:rPr lang="de-DE" dirty="0" smtClean="0"/>
              <a:t> </a:t>
            </a:r>
            <a:r>
              <a:rPr lang="de-DE" dirty="0" err="1" smtClean="0"/>
              <a:t>our</a:t>
            </a:r>
            <a:r>
              <a:rPr lang="de-DE" dirty="0" smtClean="0"/>
              <a:t> </a:t>
            </a:r>
            <a:r>
              <a:rPr lang="de-DE" dirty="0" err="1" smtClean="0"/>
              <a:t>questionnaire</a:t>
            </a:r>
            <a:r>
              <a:rPr lang="de-DE" dirty="0" smtClean="0"/>
              <a:t>. </a:t>
            </a:r>
            <a:r>
              <a:rPr lang="de-DE" dirty="0" err="1" smtClean="0"/>
              <a:t>However</a:t>
            </a:r>
            <a:r>
              <a:rPr lang="de-DE" dirty="0" smtClean="0"/>
              <a:t>, </a:t>
            </a:r>
            <a:r>
              <a:rPr lang="de-DE" dirty="0" err="1" smtClean="0"/>
              <a:t>we</a:t>
            </a:r>
            <a:r>
              <a:rPr lang="de-DE" dirty="0" smtClean="0"/>
              <a:t> </a:t>
            </a:r>
            <a:r>
              <a:rPr lang="de-DE" dirty="0" err="1" smtClean="0"/>
              <a:t>have</a:t>
            </a:r>
            <a:r>
              <a:rPr lang="de-DE" dirty="0" smtClean="0"/>
              <a:t> </a:t>
            </a:r>
            <a:r>
              <a:rPr lang="de-DE" dirty="0" err="1" smtClean="0"/>
              <a:t>two</a:t>
            </a:r>
            <a:r>
              <a:rPr lang="de-DE" dirty="0" smtClean="0"/>
              <a:t> </a:t>
            </a:r>
            <a:r>
              <a:rPr lang="de-DE" dirty="0" err="1" smtClean="0"/>
              <a:t>quotations</a:t>
            </a:r>
            <a:r>
              <a:rPr lang="de-DE" dirty="0" smtClean="0"/>
              <a:t>, </a:t>
            </a:r>
            <a:r>
              <a:rPr lang="de-DE" dirty="0" err="1" smtClean="0"/>
              <a:t>one</a:t>
            </a:r>
            <a:r>
              <a:rPr lang="de-DE" dirty="0" smtClean="0"/>
              <a:t> </a:t>
            </a:r>
            <a:r>
              <a:rPr lang="de-DE" dirty="0" err="1" smtClean="0"/>
              <a:t>from</a:t>
            </a:r>
            <a:r>
              <a:rPr lang="de-DE" dirty="0" smtClean="0"/>
              <a:t> a </a:t>
            </a:r>
            <a:r>
              <a:rPr lang="de-DE" dirty="0" err="1" smtClean="0"/>
              <a:t>governmental</a:t>
            </a:r>
            <a:r>
              <a:rPr lang="de-DE" dirty="0" smtClean="0"/>
              <a:t> </a:t>
            </a:r>
            <a:r>
              <a:rPr lang="de-DE" dirty="0" err="1" smtClean="0"/>
              <a:t>institution</a:t>
            </a:r>
            <a:r>
              <a:rPr lang="de-DE" dirty="0" smtClean="0"/>
              <a:t>, in </a:t>
            </a:r>
            <a:r>
              <a:rPr lang="de-DE" dirty="0" err="1" smtClean="0"/>
              <a:t>this</a:t>
            </a:r>
            <a:r>
              <a:rPr lang="de-DE" dirty="0" smtClean="0"/>
              <a:t> </a:t>
            </a:r>
            <a:r>
              <a:rPr lang="de-DE" dirty="0" err="1" smtClean="0"/>
              <a:t>case</a:t>
            </a:r>
            <a:r>
              <a:rPr lang="de-DE" dirty="0" smtClean="0"/>
              <a:t> </a:t>
            </a:r>
            <a:r>
              <a:rPr lang="de-DE" dirty="0" err="1" smtClean="0"/>
              <a:t>even</a:t>
            </a:r>
            <a:r>
              <a:rPr lang="de-DE" dirty="0" smtClean="0"/>
              <a:t> </a:t>
            </a:r>
            <a:r>
              <a:rPr lang="de-DE" dirty="0" err="1" smtClean="0"/>
              <a:t>the</a:t>
            </a:r>
            <a:r>
              <a:rPr lang="de-DE" dirty="0" smtClean="0"/>
              <a:t> </a:t>
            </a:r>
            <a:r>
              <a:rPr lang="de-DE" dirty="0" err="1" smtClean="0"/>
              <a:t>former</a:t>
            </a:r>
            <a:r>
              <a:rPr lang="de-DE" dirty="0" smtClean="0"/>
              <a:t> </a:t>
            </a:r>
            <a:r>
              <a:rPr lang="de-DE" dirty="0" err="1" smtClean="0"/>
              <a:t>refugee</a:t>
            </a:r>
            <a:r>
              <a:rPr lang="de-DE" dirty="0" smtClean="0"/>
              <a:t> </a:t>
            </a:r>
            <a:r>
              <a:rPr lang="de-DE" dirty="0" err="1" smtClean="0"/>
              <a:t>commissioner</a:t>
            </a:r>
            <a:r>
              <a:rPr lang="de-DE" dirty="0" smtClean="0"/>
              <a:t> </a:t>
            </a:r>
            <a:r>
              <a:rPr lang="de-DE" dirty="0" err="1" smtClean="0"/>
              <a:t>and</a:t>
            </a:r>
            <a:r>
              <a:rPr lang="de-DE" dirty="0" smtClean="0"/>
              <a:t> a Non-</a:t>
            </a:r>
            <a:r>
              <a:rPr lang="de-DE" dirty="0" err="1" smtClean="0"/>
              <a:t>governmental</a:t>
            </a:r>
            <a:r>
              <a:rPr lang="de-DE" dirty="0" smtClean="0"/>
              <a:t> </a:t>
            </a:r>
            <a:r>
              <a:rPr lang="de-DE" dirty="0" err="1" smtClean="0"/>
              <a:t>organization</a:t>
            </a:r>
            <a:r>
              <a:rPr lang="de-DE" dirty="0" smtClean="0"/>
              <a:t>.</a:t>
            </a:r>
          </a:p>
          <a:p>
            <a:r>
              <a:rPr lang="de-DE" b="1" dirty="0" smtClean="0"/>
              <a:t>Dorina: Read </a:t>
            </a:r>
            <a:r>
              <a:rPr lang="de-DE" b="1" dirty="0" err="1" smtClean="0"/>
              <a:t>quote</a:t>
            </a:r>
            <a:r>
              <a:rPr lang="de-DE" b="1" dirty="0" smtClean="0"/>
              <a:t> 1 </a:t>
            </a:r>
            <a:r>
              <a:rPr lang="de-DE" sz="1200" b="1" dirty="0" smtClean="0"/>
              <a:t>(M003)</a:t>
            </a:r>
            <a:r>
              <a:rPr lang="de-DE" b="1" dirty="0" smtClean="0"/>
              <a:t>. Read </a:t>
            </a:r>
            <a:r>
              <a:rPr lang="de-DE" b="1" dirty="0" err="1" smtClean="0"/>
              <a:t>quote</a:t>
            </a:r>
            <a:r>
              <a:rPr lang="de-DE" b="1" dirty="0" smtClean="0"/>
              <a:t> 2 </a:t>
            </a:r>
            <a:r>
              <a:rPr lang="de-DE" sz="1200" b="1" dirty="0" smtClean="0"/>
              <a:t>(M004)</a:t>
            </a:r>
            <a:r>
              <a:rPr lang="de-DE" b="1" dirty="0" smtClean="0"/>
              <a:t>.</a:t>
            </a:r>
          </a:p>
          <a:p>
            <a:r>
              <a:rPr lang="de-DE" dirty="0" err="1" smtClean="0"/>
              <a:t>Here</a:t>
            </a:r>
            <a:r>
              <a:rPr lang="de-DE" dirty="0" smtClean="0"/>
              <a:t> </a:t>
            </a:r>
            <a:r>
              <a:rPr lang="de-DE" dirty="0" err="1" smtClean="0"/>
              <a:t>you</a:t>
            </a:r>
            <a:r>
              <a:rPr lang="de-DE" dirty="0" smtClean="0"/>
              <a:t> </a:t>
            </a:r>
            <a:r>
              <a:rPr lang="de-DE" dirty="0" err="1" smtClean="0"/>
              <a:t>see</a:t>
            </a:r>
            <a:r>
              <a:rPr lang="de-DE" dirty="0" smtClean="0"/>
              <a:t> </a:t>
            </a:r>
            <a:r>
              <a:rPr lang="de-DE" dirty="0" err="1" smtClean="0"/>
              <a:t>the</a:t>
            </a:r>
            <a:r>
              <a:rPr lang="de-DE" dirty="0" smtClean="0"/>
              <a:t> fundamental </a:t>
            </a:r>
            <a:r>
              <a:rPr lang="de-DE" dirty="0" err="1" smtClean="0"/>
              <a:t>difference</a:t>
            </a:r>
            <a:r>
              <a:rPr lang="de-DE" dirty="0" smtClean="0"/>
              <a:t> </a:t>
            </a:r>
            <a:r>
              <a:rPr lang="de-DE" dirty="0" err="1" smtClean="0"/>
              <a:t>between</a:t>
            </a:r>
            <a:r>
              <a:rPr lang="de-DE" dirty="0" smtClean="0"/>
              <a:t> </a:t>
            </a:r>
            <a:r>
              <a:rPr lang="de-DE" dirty="0" err="1" smtClean="0"/>
              <a:t>the</a:t>
            </a:r>
            <a:r>
              <a:rPr lang="de-DE" dirty="0" smtClean="0"/>
              <a:t> </a:t>
            </a:r>
            <a:r>
              <a:rPr lang="de-DE" dirty="0" err="1" smtClean="0"/>
              <a:t>governmental</a:t>
            </a:r>
            <a:r>
              <a:rPr lang="de-DE" dirty="0" smtClean="0"/>
              <a:t> </a:t>
            </a:r>
            <a:r>
              <a:rPr lang="de-DE" dirty="0" err="1" smtClean="0"/>
              <a:t>and</a:t>
            </a:r>
            <a:r>
              <a:rPr lang="de-DE" dirty="0" smtClean="0"/>
              <a:t> </a:t>
            </a:r>
            <a:r>
              <a:rPr lang="de-DE" dirty="0" err="1" smtClean="0"/>
              <a:t>the</a:t>
            </a:r>
            <a:r>
              <a:rPr lang="de-DE" dirty="0" smtClean="0"/>
              <a:t> NGO </a:t>
            </a:r>
            <a:r>
              <a:rPr lang="de-DE" dirty="0" err="1" smtClean="0"/>
              <a:t>perspective</a:t>
            </a:r>
            <a:r>
              <a:rPr lang="de-DE" dirty="0" smtClean="0"/>
              <a:t>. </a:t>
            </a:r>
            <a:r>
              <a:rPr lang="de-DE" dirty="0" err="1" smtClean="0"/>
              <a:t>Governmental</a:t>
            </a:r>
            <a:r>
              <a:rPr lang="de-DE" dirty="0" smtClean="0"/>
              <a:t> </a:t>
            </a:r>
            <a:r>
              <a:rPr lang="de-DE" dirty="0" err="1" smtClean="0"/>
              <a:t>organizations</a:t>
            </a:r>
            <a:r>
              <a:rPr lang="de-DE" dirty="0" smtClean="0"/>
              <a:t> </a:t>
            </a:r>
            <a:r>
              <a:rPr lang="de-DE" dirty="0" err="1" smtClean="0"/>
              <a:t>see</a:t>
            </a:r>
            <a:r>
              <a:rPr lang="de-DE" dirty="0" smtClean="0"/>
              <a:t> </a:t>
            </a:r>
            <a:r>
              <a:rPr lang="de-DE" dirty="0" err="1" smtClean="0"/>
              <a:t>the</a:t>
            </a:r>
            <a:r>
              <a:rPr lang="de-DE" dirty="0" smtClean="0"/>
              <a:t> </a:t>
            </a:r>
            <a:r>
              <a:rPr lang="de-DE" dirty="0" err="1" smtClean="0"/>
              <a:t>problem</a:t>
            </a:r>
            <a:r>
              <a:rPr lang="de-DE" dirty="0" smtClean="0"/>
              <a:t> in </a:t>
            </a:r>
            <a:r>
              <a:rPr lang="de-DE" dirty="0" err="1" smtClean="0"/>
              <a:t>the</a:t>
            </a:r>
            <a:r>
              <a:rPr lang="de-DE" dirty="0" smtClean="0"/>
              <a:t> lack </a:t>
            </a:r>
            <a:r>
              <a:rPr lang="de-DE" dirty="0" err="1" smtClean="0"/>
              <a:t>of</a:t>
            </a:r>
            <a:r>
              <a:rPr lang="de-DE" dirty="0" smtClean="0"/>
              <a:t> </a:t>
            </a:r>
            <a:r>
              <a:rPr lang="de-DE" dirty="0" err="1" smtClean="0"/>
              <a:t>resources</a:t>
            </a:r>
            <a:r>
              <a:rPr lang="de-DE" dirty="0" smtClean="0"/>
              <a:t> </a:t>
            </a:r>
            <a:r>
              <a:rPr lang="de-DE" dirty="0" err="1" smtClean="0"/>
              <a:t>and</a:t>
            </a:r>
            <a:r>
              <a:rPr lang="de-DE" dirty="0" smtClean="0"/>
              <a:t> </a:t>
            </a:r>
            <a:r>
              <a:rPr lang="de-DE" dirty="0" err="1" smtClean="0"/>
              <a:t>the</a:t>
            </a:r>
            <a:r>
              <a:rPr lang="de-DE" dirty="0" smtClean="0"/>
              <a:t> </a:t>
            </a:r>
            <a:r>
              <a:rPr lang="de-DE" dirty="0" err="1" smtClean="0"/>
              <a:t>unpredictability</a:t>
            </a:r>
            <a:r>
              <a:rPr lang="de-DE" dirty="0" smtClean="0"/>
              <a:t> </a:t>
            </a:r>
            <a:r>
              <a:rPr lang="de-DE" dirty="0" err="1" smtClean="0"/>
              <a:t>of</a:t>
            </a:r>
            <a:r>
              <a:rPr lang="de-DE" dirty="0" smtClean="0"/>
              <a:t> </a:t>
            </a:r>
            <a:r>
              <a:rPr lang="de-DE" dirty="0" err="1" smtClean="0"/>
              <a:t>the</a:t>
            </a:r>
            <a:r>
              <a:rPr lang="de-DE" dirty="0" smtClean="0"/>
              <a:t> matter. NGOs do not </a:t>
            </a:r>
            <a:r>
              <a:rPr lang="de-DE" dirty="0" err="1" smtClean="0"/>
              <a:t>see</a:t>
            </a:r>
            <a:r>
              <a:rPr lang="de-DE" dirty="0" smtClean="0"/>
              <a:t> a lack </a:t>
            </a:r>
            <a:r>
              <a:rPr lang="de-DE" dirty="0" err="1" smtClean="0"/>
              <a:t>of</a:t>
            </a:r>
            <a:r>
              <a:rPr lang="de-DE" dirty="0" smtClean="0"/>
              <a:t> </a:t>
            </a:r>
            <a:r>
              <a:rPr lang="de-DE" dirty="0" err="1" smtClean="0"/>
              <a:t>resources</a:t>
            </a:r>
            <a:r>
              <a:rPr lang="de-DE" dirty="0" smtClean="0"/>
              <a:t> but </a:t>
            </a:r>
            <a:r>
              <a:rPr lang="de-DE" dirty="0" err="1" smtClean="0"/>
              <a:t>accuse</a:t>
            </a:r>
            <a:r>
              <a:rPr lang="de-DE" dirty="0" smtClean="0"/>
              <a:t> </a:t>
            </a:r>
            <a:r>
              <a:rPr lang="de-DE" dirty="0" err="1" smtClean="0"/>
              <a:t>the</a:t>
            </a:r>
            <a:r>
              <a:rPr lang="de-DE" dirty="0" smtClean="0"/>
              <a:t> </a:t>
            </a:r>
            <a:r>
              <a:rPr lang="de-DE" dirty="0" err="1" smtClean="0"/>
              <a:t>government</a:t>
            </a:r>
            <a:r>
              <a:rPr lang="de-DE" dirty="0" smtClean="0"/>
              <a:t> </a:t>
            </a:r>
            <a:r>
              <a:rPr lang="de-DE" dirty="0" err="1" smtClean="0"/>
              <a:t>for</a:t>
            </a:r>
            <a:r>
              <a:rPr lang="de-DE" dirty="0" smtClean="0"/>
              <a:t> not </a:t>
            </a:r>
            <a:r>
              <a:rPr lang="de-DE" dirty="0" err="1" smtClean="0"/>
              <a:t>having</a:t>
            </a:r>
            <a:r>
              <a:rPr lang="de-DE" dirty="0" smtClean="0"/>
              <a:t> </a:t>
            </a:r>
            <a:r>
              <a:rPr lang="de-DE" dirty="0" err="1" smtClean="0"/>
              <a:t>the</a:t>
            </a:r>
            <a:r>
              <a:rPr lang="de-DE" dirty="0" smtClean="0"/>
              <a:t> </a:t>
            </a:r>
            <a:r>
              <a:rPr lang="de-DE" dirty="0" err="1" smtClean="0"/>
              <a:t>political</a:t>
            </a:r>
            <a:r>
              <a:rPr lang="de-DE" dirty="0" smtClean="0"/>
              <a:t> will </a:t>
            </a:r>
            <a:r>
              <a:rPr lang="de-DE" dirty="0" err="1" smtClean="0"/>
              <a:t>to</a:t>
            </a:r>
            <a:r>
              <a:rPr lang="de-DE" dirty="0" smtClean="0"/>
              <a:t> </a:t>
            </a:r>
            <a:r>
              <a:rPr lang="de-DE" dirty="0" err="1" smtClean="0"/>
              <a:t>actively</a:t>
            </a:r>
            <a:r>
              <a:rPr lang="de-DE" dirty="0" smtClean="0"/>
              <a:t> </a:t>
            </a:r>
            <a:r>
              <a:rPr lang="de-DE" dirty="0" err="1" smtClean="0"/>
              <a:t>change</a:t>
            </a:r>
            <a:r>
              <a:rPr lang="de-DE" dirty="0" smtClean="0"/>
              <a:t> </a:t>
            </a:r>
            <a:r>
              <a:rPr lang="de-DE" dirty="0" err="1" smtClean="0"/>
              <a:t>and</a:t>
            </a:r>
            <a:r>
              <a:rPr lang="de-DE" dirty="0" smtClean="0"/>
              <a:t> </a:t>
            </a:r>
            <a:r>
              <a:rPr lang="de-DE" dirty="0" err="1" smtClean="0"/>
              <a:t>improve</a:t>
            </a:r>
            <a:r>
              <a:rPr lang="de-DE" dirty="0" smtClean="0"/>
              <a:t> </a:t>
            </a:r>
            <a:r>
              <a:rPr lang="de-DE" dirty="0" err="1" smtClean="0"/>
              <a:t>the</a:t>
            </a:r>
            <a:r>
              <a:rPr lang="de-DE" dirty="0" smtClean="0"/>
              <a:t> </a:t>
            </a:r>
            <a:r>
              <a:rPr lang="de-DE" dirty="0" err="1" smtClean="0"/>
              <a:t>current</a:t>
            </a:r>
            <a:r>
              <a:rPr lang="de-DE" dirty="0" smtClean="0"/>
              <a:t> </a:t>
            </a:r>
            <a:r>
              <a:rPr lang="de-DE" dirty="0" err="1" smtClean="0"/>
              <a:t>system</a:t>
            </a:r>
            <a:r>
              <a:rPr lang="de-DE" dirty="0" smtClean="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noFill/>
        </p:spPr>
        <p:txBody>
          <a:bodyPr/>
          <a:lstStyle/>
          <a:p>
            <a:r>
              <a:rPr lang="de-DE" smtClean="0"/>
              <a:t>Now we will come to our conclusion.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a:lstStyle/>
          <a:p>
            <a:pPr>
              <a:lnSpc>
                <a:spcPct val="80000"/>
              </a:lnSpc>
            </a:pPr>
            <a:r>
              <a:rPr lang="de-DE" sz="1200" smtClean="0"/>
              <a:t>Since 2002, Malta is faced with a huge amount of immigrant arrivals. Not being prepared for this phenomenon, Malta had to start creating a structure to deal with the refugees arriving. But the problems are maintained in Maltese society until today.</a:t>
            </a:r>
          </a:p>
          <a:p>
            <a:pPr>
              <a:lnSpc>
                <a:spcPct val="80000"/>
              </a:lnSpc>
            </a:pPr>
            <a:endParaRPr lang="de-DE" sz="1200" smtClean="0"/>
          </a:p>
          <a:p>
            <a:pPr>
              <a:lnSpc>
                <a:spcPct val="80000"/>
              </a:lnSpc>
            </a:pPr>
            <a:r>
              <a:rPr lang="de-DE" sz="1200" smtClean="0"/>
              <a:t>Different local actors deal with the problem of immigrant arrivals. While the state agencies are concerned with asylum procedures, researchers are important for delivering new research results in the field of study. </a:t>
            </a:r>
          </a:p>
          <a:p>
            <a:pPr>
              <a:lnSpc>
                <a:spcPct val="80000"/>
              </a:lnSpc>
            </a:pPr>
            <a:r>
              <a:rPr lang="de-DE" sz="1200" smtClean="0"/>
              <a:t>The local NGOs see their role in bridging the gap between the refugees and the official institutions. Though most NGOs are severely criticising the migration policy performed by the Maltese government, they find themselves working in a system they are against, which makes work and cooperation difficult. </a:t>
            </a:r>
          </a:p>
          <a:p>
            <a:pPr>
              <a:lnSpc>
                <a:spcPct val="80000"/>
              </a:lnSpc>
            </a:pPr>
            <a:endParaRPr lang="de-DE" sz="1200" smtClean="0"/>
          </a:p>
          <a:p>
            <a:pPr>
              <a:lnSpc>
                <a:spcPct val="80000"/>
              </a:lnSpc>
            </a:pPr>
            <a:r>
              <a:rPr lang="de-DE" sz="1200" smtClean="0"/>
              <a:t>Detention could be considered as an example for this problem, since it is the most controversially discussed topic in Malta. While NGO‘s consider detention as an unnecessary, degrading and inhumane procedure, the government argues that detention is necessary to exclude security risks by clarifying the identity of the arriving people.</a:t>
            </a:r>
          </a:p>
        </p:txBody>
      </p:sp>
      <p:sp>
        <p:nvSpPr>
          <p:cNvPr id="53251" name="Foliennummernplatzhalter 3"/>
          <p:cNvSpPr>
            <a:spLocks noGrp="1"/>
          </p:cNvSpPr>
          <p:nvPr>
            <p:ph type="sldNum" sz="quarter" idx="5"/>
          </p:nvPr>
        </p:nvSpPr>
        <p:spPr bwMode="auto">
          <a:noFill/>
          <a:ln>
            <a:miter lim="800000"/>
            <a:headEnd/>
            <a:tailEnd/>
          </a:ln>
        </p:spPr>
        <p:txBody>
          <a:bodyPr/>
          <a:lstStyle/>
          <a:p>
            <a:fld id="{08FC3616-17E1-44DD-8D35-3E9DCCBBEE4E}" type="slidenum">
              <a:rPr lang="de-DE" smtClean="0"/>
              <a:pPr/>
              <a:t>19</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lienbildplatzhalter 1"/>
          <p:cNvSpPr>
            <a:spLocks noGrp="1" noRot="1" noChangeAspect="1"/>
          </p:cNvSpPr>
          <p:nvPr>
            <p:ph type="sldImg"/>
          </p:nvPr>
        </p:nvSpPr>
        <p:spPr bwMode="auto">
          <a:noFill/>
          <a:ln>
            <a:solidFill>
              <a:srgbClr val="000000"/>
            </a:solidFill>
            <a:miter lim="800000"/>
            <a:headEnd/>
            <a:tailEnd/>
          </a:ln>
        </p:spPr>
      </p:sp>
      <p:sp>
        <p:nvSpPr>
          <p:cNvPr id="18434" name="Notizenplatzhalter 2"/>
          <p:cNvSpPr>
            <a:spLocks noGrp="1"/>
          </p:cNvSpPr>
          <p:nvPr>
            <p:ph type="body" idx="1"/>
          </p:nvPr>
        </p:nvSpPr>
        <p:spPr bwMode="auto">
          <a:noFill/>
        </p:spPr>
        <p:txBody>
          <a:bodyPr/>
          <a:lstStyle/>
          <a:p>
            <a:pPr eaLnBrk="1" hangingPunct="1">
              <a:spcBef>
                <a:spcPct val="0"/>
              </a:spcBef>
            </a:pPr>
            <a:r>
              <a:rPr lang="de-DE" smtClean="0"/>
              <a:t>In the beginning, we are giving you a short introduction to the country itself and mention some important facts about Malta, followed by our research question. Then we are presenting to you the current state of the art. Afterwards, we are presenting the organizations we have talked to, then we are presenting our research results concerning our research question. Finally, we are giving a short conclusion and then, of course, the references.</a:t>
            </a:r>
          </a:p>
        </p:txBody>
      </p:sp>
      <p:sp>
        <p:nvSpPr>
          <p:cNvPr id="18435" name="Foliennummernplatzhalter 3"/>
          <p:cNvSpPr>
            <a:spLocks noGrp="1"/>
          </p:cNvSpPr>
          <p:nvPr>
            <p:ph type="sldNum" sz="quarter" idx="5"/>
          </p:nvPr>
        </p:nvSpPr>
        <p:spPr bwMode="auto">
          <a:noFill/>
          <a:ln>
            <a:miter lim="800000"/>
            <a:headEnd/>
            <a:tailEnd/>
          </a:ln>
        </p:spPr>
        <p:txBody>
          <a:bodyPr/>
          <a:lstStyle/>
          <a:p>
            <a:fld id="{630E5F6A-8D5C-4F91-A3D4-4C7BC966C398}" type="slidenum">
              <a:rPr lang="de-DE" smtClean="0"/>
              <a:pPr/>
              <a:t>2</a:t>
            </a:fld>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lienbildplatzhalter 1"/>
          <p:cNvSpPr>
            <a:spLocks noGrp="1" noRot="1" noChangeAspect="1"/>
          </p:cNvSpPr>
          <p:nvPr>
            <p:ph type="sldImg"/>
          </p:nvPr>
        </p:nvSpPr>
        <p:spPr bwMode="auto">
          <a:noFill/>
          <a:ln>
            <a:solidFill>
              <a:srgbClr val="000000"/>
            </a:solidFill>
            <a:miter lim="800000"/>
            <a:headEnd/>
            <a:tailEnd/>
          </a:ln>
        </p:spPr>
      </p:sp>
      <p:sp>
        <p:nvSpPr>
          <p:cNvPr id="55298" name="Notizenplatzhalter 2"/>
          <p:cNvSpPr>
            <a:spLocks noGrp="1"/>
          </p:cNvSpPr>
          <p:nvPr>
            <p:ph type="body" idx="1"/>
          </p:nvPr>
        </p:nvSpPr>
        <p:spPr bwMode="auto">
          <a:noFill/>
        </p:spPr>
        <p:txBody>
          <a:bodyPr/>
          <a:lstStyle/>
          <a:p>
            <a:pPr>
              <a:lnSpc>
                <a:spcPct val="90000"/>
              </a:lnSpc>
            </a:pPr>
            <a:r>
              <a:rPr lang="de-DE" sz="1000" smtClean="0"/>
              <a:t>Besides, NGOs as local actors criticise the Maltese migration policy as a crisis management policy. The immigration policy from 2005 is still used today, although it is very outdated. The lacking of an integration policy document seems to confirm this unwillingness to change the system. The government sticks to its principles, that is to detain the people right at arrival. NGOs criticise this as an “out of sight, out of mind attitude“, it leads to the assumption that people eventually will leave Malta, though in most cases, they will not.</a:t>
            </a:r>
          </a:p>
          <a:p>
            <a:pPr>
              <a:lnSpc>
                <a:spcPct val="90000"/>
              </a:lnSpc>
            </a:pPr>
            <a:endParaRPr lang="de-DE" sz="1000" smtClean="0"/>
          </a:p>
          <a:p>
            <a:pPr>
              <a:lnSpc>
                <a:spcPct val="90000"/>
              </a:lnSpc>
            </a:pPr>
            <a:r>
              <a:rPr lang="de-DE" sz="1000" smtClean="0"/>
              <a:t>The government‘s tendency to request help from the European level instead of dealing with problems that could be solved on a local level is a further point of criticism. However, </a:t>
            </a:r>
            <a:r>
              <a:rPr lang="de-DE" sz="1100" smtClean="0"/>
              <a:t>NGOs do not object to Malta's requests for assistance from the European Union in general but rather object to the message being passed that Malta is unable to cope. The NGOs think Malta is, or at least would be able to cope if they had the right structures.</a:t>
            </a:r>
            <a:endParaRPr lang="de-DE" sz="1000" smtClean="0"/>
          </a:p>
          <a:p>
            <a:pPr>
              <a:lnSpc>
                <a:spcPct val="90000"/>
              </a:lnSpc>
            </a:pPr>
            <a:r>
              <a:rPr lang="de-DE" sz="1000" smtClean="0"/>
              <a:t>Besides, Malta‘s size must not justify a passive migration policy. On the contrary, from NGOs perspective, Malta‘s size can be an advantage for working out a system with strong, sustainable long-term structures.</a:t>
            </a:r>
            <a:br>
              <a:rPr lang="de-DE" sz="1000" smtClean="0"/>
            </a:br>
            <a:r>
              <a:rPr lang="de-DE" sz="1000" smtClean="0"/>
              <a:t>We can even see, that the NGOs accuse the government of being </a:t>
            </a:r>
            <a:r>
              <a:rPr lang="en-US" sz="1000" i="1" smtClean="0"/>
              <a:t>not interested </a:t>
            </a:r>
            <a:r>
              <a:rPr lang="en-US" sz="1000" smtClean="0"/>
              <a:t>in destiny of refugees and asylum seekers and instead “talk” as </a:t>
            </a:r>
            <a:r>
              <a:rPr lang="en-US" sz="1000" i="1" smtClean="0"/>
              <a:t>window dressing, </a:t>
            </a:r>
            <a:r>
              <a:rPr lang="en-US" sz="1000" smtClean="0"/>
              <a:t>while there is no serious “action” intended. This would fit to the Rationalist-realist approach we heard about this morning, but the rationalist-realist approach would then only apply to one of different collective actors.</a:t>
            </a:r>
          </a:p>
          <a:p>
            <a:pPr>
              <a:lnSpc>
                <a:spcPct val="90000"/>
              </a:lnSpc>
            </a:pPr>
            <a:endParaRPr lang="en-US" sz="1000" smtClean="0"/>
          </a:p>
          <a:p>
            <a:pPr>
              <a:lnSpc>
                <a:spcPct val="90000"/>
              </a:lnSpc>
            </a:pPr>
            <a:r>
              <a:rPr lang="en-US" sz="1000" smtClean="0"/>
              <a:t>All in all, the situation in Malta confirms the validity of the multi institutionalist collective actors approach: There are different actors as governmental institutions, NGOs and researchers who have different </a:t>
            </a:r>
            <a:r>
              <a:rPr lang="en-US" sz="800" smtClean="0"/>
              <a:t>aims and strategies at national and local level; there are many different “talks and actions”, and in many fields tensions between “talk and action” which in the long run makes decoupling of talk and action impossible. So in the end, we see our research question answered with a yes.</a:t>
            </a:r>
            <a:endParaRPr lang="de-DE" sz="1000" smtClean="0"/>
          </a:p>
          <a:p>
            <a:pPr>
              <a:lnSpc>
                <a:spcPct val="90000"/>
              </a:lnSpc>
            </a:pPr>
            <a:endParaRPr lang="en-US" sz="1000" smtClean="0"/>
          </a:p>
        </p:txBody>
      </p:sp>
      <p:sp>
        <p:nvSpPr>
          <p:cNvPr id="55299" name="Foliennummernplatzhalter 3"/>
          <p:cNvSpPr>
            <a:spLocks noGrp="1"/>
          </p:cNvSpPr>
          <p:nvPr>
            <p:ph type="sldNum" sz="quarter" idx="5"/>
          </p:nvPr>
        </p:nvSpPr>
        <p:spPr bwMode="auto">
          <a:noFill/>
          <a:ln>
            <a:miter lim="800000"/>
            <a:headEnd/>
            <a:tailEnd/>
          </a:ln>
        </p:spPr>
        <p:txBody>
          <a:bodyPr/>
          <a:lstStyle/>
          <a:p>
            <a:fld id="{98D037C4-A62D-4935-96A0-7C56BE8FD900}" type="slidenum">
              <a:rPr lang="de-DE" smtClean="0"/>
              <a:pPr/>
              <a:t>20</a:t>
            </a:fld>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p:spPr>
      </p:sp>
      <p:sp>
        <p:nvSpPr>
          <p:cNvPr id="57346" name="Rectangle 3"/>
          <p:cNvSpPr>
            <a:spLocks noGrp="1"/>
          </p:cNvSpPr>
          <p:nvPr>
            <p:ph type="body" idx="1"/>
          </p:nvPr>
        </p:nvSpPr>
        <p:spPr bwMode="auto">
          <a:noFill/>
        </p:spPr>
        <p:txBody>
          <a:bodyPr/>
          <a:lstStyle/>
          <a:p>
            <a:pPr eaLnBrk="1" hangingPunct="1">
              <a:spcBef>
                <a:spcPct val="0"/>
              </a:spcBef>
            </a:pPr>
            <a:r>
              <a:rPr lang="en-US" smtClean="0"/>
              <a:t>UNHCR(http://www.unhcr.org.mt/statistics)</a:t>
            </a:r>
          </a:p>
          <a:p>
            <a:r>
              <a:rPr lang="de-DE" smtClean="0"/>
              <a:t>EUROSTAT:(http://epp.eurostat.ec.europa.eu/tgm/table.do?tab=table&amp;language=de&amp;pcode=tps00001&amp;tableSelection=1&amp;footnotes=yes&amp;labeling=labels&amp;plugin=1)</a:t>
            </a:r>
          </a:p>
          <a:p>
            <a:pPr eaLnBrk="1" hangingPunct="1">
              <a:spcBef>
                <a:spcPct val="0"/>
              </a:spcBef>
            </a:pPr>
            <a:r>
              <a:rPr lang="en-US" smtClean="0"/>
              <a:t>PFC: http://www.pfcmalta.org/uploads/1/2/1/7/12174934/researching_migration_and_asylum_in_malta_-_a_guide.pdf</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noFill/>
          <a:ln>
            <a:solidFill>
              <a:srgbClr val="000000"/>
            </a:solidFill>
            <a:miter lim="800000"/>
            <a:headEnd/>
            <a:tailEnd/>
          </a:ln>
        </p:spPr>
      </p:sp>
      <p:sp>
        <p:nvSpPr>
          <p:cNvPr id="59394" name="Rectangle 3"/>
          <p:cNvSpPr>
            <a:spLocks noGrp="1"/>
          </p:cNvSpPr>
          <p:nvPr>
            <p:ph type="body" idx="1"/>
          </p:nvPr>
        </p:nvSpPr>
        <p:spPr bwMode="auto">
          <a:noFill/>
        </p:spPr>
        <p:txBody>
          <a:bodyPr/>
          <a:lstStyle/>
          <a:p>
            <a:r>
              <a:rPr lang="de-DE" smtClean="0"/>
              <a:t>Thank you for your attention!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olienbildplatzhalter 1"/>
          <p:cNvSpPr>
            <a:spLocks noGrp="1" noRot="1" noChangeAspect="1"/>
          </p:cNvSpPr>
          <p:nvPr>
            <p:ph type="sldImg"/>
          </p:nvPr>
        </p:nvSpPr>
        <p:spPr bwMode="auto">
          <a:noFill/>
          <a:ln>
            <a:solidFill>
              <a:srgbClr val="000000"/>
            </a:solidFill>
            <a:miter lim="800000"/>
            <a:headEnd/>
            <a:tailEnd/>
          </a:ln>
        </p:spPr>
      </p:sp>
      <p:sp>
        <p:nvSpPr>
          <p:cNvPr id="20482" name="Notizenplatzhalter 2"/>
          <p:cNvSpPr>
            <a:spLocks noGrp="1"/>
          </p:cNvSpPr>
          <p:nvPr>
            <p:ph type="body" idx="1"/>
          </p:nvPr>
        </p:nvSpPr>
        <p:spPr bwMode="auto">
          <a:noFill/>
        </p:spPr>
        <p:txBody>
          <a:bodyPr/>
          <a:lstStyle/>
          <a:p>
            <a:pPr eaLnBrk="1" hangingPunct="1">
              <a:spcBef>
                <a:spcPct val="0"/>
              </a:spcBef>
            </a:pPr>
            <a:r>
              <a:rPr lang="de-DE" dirty="0" smtClean="0"/>
              <a:t>As </a:t>
            </a:r>
            <a:r>
              <a:rPr lang="de-DE" dirty="0" err="1" smtClean="0"/>
              <a:t>giving</a:t>
            </a:r>
            <a:r>
              <a:rPr lang="de-DE" dirty="0" smtClean="0"/>
              <a:t> a quick </a:t>
            </a:r>
            <a:r>
              <a:rPr lang="de-DE" dirty="0" err="1" smtClean="0"/>
              <a:t>overview</a:t>
            </a:r>
            <a:r>
              <a:rPr lang="de-DE" dirty="0" smtClean="0"/>
              <a:t> </a:t>
            </a:r>
            <a:r>
              <a:rPr lang="de-DE" dirty="0" err="1" smtClean="0"/>
              <a:t>of</a:t>
            </a:r>
            <a:r>
              <a:rPr lang="de-DE" dirty="0" smtClean="0"/>
              <a:t> </a:t>
            </a:r>
            <a:r>
              <a:rPr lang="de-DE" dirty="0" err="1" smtClean="0"/>
              <a:t>the</a:t>
            </a:r>
            <a:r>
              <a:rPr lang="de-DE" dirty="0" smtClean="0"/>
              <a:t> </a:t>
            </a:r>
            <a:r>
              <a:rPr lang="de-DE" dirty="0" err="1" smtClean="0"/>
              <a:t>country</a:t>
            </a:r>
            <a:r>
              <a:rPr lang="de-DE" dirty="0" smtClean="0"/>
              <a:t>, I am </a:t>
            </a:r>
            <a:r>
              <a:rPr lang="de-DE" dirty="0" err="1" smtClean="0"/>
              <a:t>now</a:t>
            </a:r>
            <a:r>
              <a:rPr lang="de-DE" dirty="0" smtClean="0"/>
              <a:t> </a:t>
            </a:r>
            <a:r>
              <a:rPr lang="de-DE" dirty="0" err="1" smtClean="0"/>
              <a:t>presenting</a:t>
            </a:r>
            <a:r>
              <a:rPr lang="de-DE" dirty="0" smtClean="0"/>
              <a:t> different </a:t>
            </a:r>
            <a:r>
              <a:rPr lang="de-DE" dirty="0" err="1" smtClean="0"/>
              <a:t>numbers</a:t>
            </a:r>
            <a:r>
              <a:rPr lang="de-DE" dirty="0" smtClean="0"/>
              <a:t> </a:t>
            </a:r>
            <a:r>
              <a:rPr lang="de-DE" dirty="0" err="1" smtClean="0"/>
              <a:t>and</a:t>
            </a:r>
            <a:r>
              <a:rPr lang="de-DE" dirty="0" smtClean="0"/>
              <a:t> </a:t>
            </a:r>
            <a:r>
              <a:rPr lang="de-DE" dirty="0" err="1" smtClean="0"/>
              <a:t>facts</a:t>
            </a:r>
            <a:r>
              <a:rPr lang="de-DE" dirty="0" smtClean="0"/>
              <a:t> </a:t>
            </a:r>
            <a:r>
              <a:rPr lang="de-DE" dirty="0" err="1" smtClean="0"/>
              <a:t>about</a:t>
            </a:r>
            <a:r>
              <a:rPr lang="de-DE" dirty="0" smtClean="0"/>
              <a:t> Malta.</a:t>
            </a:r>
            <a:br>
              <a:rPr lang="de-DE" dirty="0" smtClean="0"/>
            </a:br>
            <a:r>
              <a:rPr lang="de-DE" dirty="0" smtClean="0"/>
              <a:t>The </a:t>
            </a:r>
            <a:r>
              <a:rPr lang="de-DE" dirty="0" err="1" smtClean="0"/>
              <a:t>current</a:t>
            </a:r>
            <a:r>
              <a:rPr lang="de-DE" dirty="0" smtClean="0"/>
              <a:t> </a:t>
            </a:r>
            <a:r>
              <a:rPr lang="de-DE" dirty="0" err="1" smtClean="0"/>
              <a:t>population</a:t>
            </a:r>
            <a:r>
              <a:rPr lang="de-DE" dirty="0" smtClean="0"/>
              <a:t> </a:t>
            </a:r>
            <a:r>
              <a:rPr lang="de-DE" dirty="0" err="1" smtClean="0"/>
              <a:t>of</a:t>
            </a:r>
            <a:r>
              <a:rPr lang="de-DE" dirty="0" smtClean="0"/>
              <a:t> Malta, </a:t>
            </a:r>
            <a:r>
              <a:rPr lang="de-DE" dirty="0" err="1" smtClean="0"/>
              <a:t>according</a:t>
            </a:r>
            <a:r>
              <a:rPr lang="de-DE" dirty="0" smtClean="0"/>
              <a:t> </a:t>
            </a:r>
            <a:r>
              <a:rPr lang="de-DE" dirty="0" err="1" smtClean="0"/>
              <a:t>to</a:t>
            </a:r>
            <a:r>
              <a:rPr lang="de-DE" dirty="0" smtClean="0"/>
              <a:t> </a:t>
            </a:r>
            <a:r>
              <a:rPr lang="de-DE" dirty="0" err="1" smtClean="0"/>
              <a:t>Eurostat</a:t>
            </a:r>
            <a:r>
              <a:rPr lang="de-DE" dirty="0" smtClean="0"/>
              <a:t>, </a:t>
            </a:r>
            <a:r>
              <a:rPr lang="de-DE" dirty="0" err="1" smtClean="0"/>
              <a:t>is</a:t>
            </a:r>
            <a:r>
              <a:rPr lang="de-DE" dirty="0" smtClean="0"/>
              <a:t> </a:t>
            </a:r>
            <a:r>
              <a:rPr lang="de-DE" dirty="0" err="1" smtClean="0"/>
              <a:t>roughly</a:t>
            </a:r>
            <a:r>
              <a:rPr lang="de-DE" dirty="0" smtClean="0"/>
              <a:t> </a:t>
            </a:r>
            <a:r>
              <a:rPr lang="de-DE" dirty="0" err="1" smtClean="0"/>
              <a:t>about</a:t>
            </a:r>
            <a:r>
              <a:rPr lang="de-DE" dirty="0" smtClean="0"/>
              <a:t> 420.000 </a:t>
            </a:r>
            <a:r>
              <a:rPr lang="de-DE" dirty="0" err="1" smtClean="0"/>
              <a:t>people</a:t>
            </a:r>
            <a:r>
              <a:rPr lang="de-DE" dirty="0" smtClean="0"/>
              <a:t>. The </a:t>
            </a:r>
            <a:r>
              <a:rPr lang="de-DE" dirty="0" err="1" smtClean="0"/>
              <a:t>area</a:t>
            </a:r>
            <a:r>
              <a:rPr lang="de-DE" dirty="0" smtClean="0"/>
              <a:t> </a:t>
            </a:r>
            <a:r>
              <a:rPr lang="de-DE" dirty="0" err="1" smtClean="0"/>
              <a:t>is</a:t>
            </a:r>
            <a:r>
              <a:rPr lang="de-DE" dirty="0" smtClean="0"/>
              <a:t> 316 </a:t>
            </a:r>
            <a:r>
              <a:rPr lang="de-DE" dirty="0" err="1" smtClean="0"/>
              <a:t>square</a:t>
            </a:r>
            <a:r>
              <a:rPr lang="de-DE" dirty="0" smtClean="0"/>
              <a:t> </a:t>
            </a:r>
            <a:r>
              <a:rPr lang="de-DE" dirty="0" err="1" smtClean="0"/>
              <a:t>kilometers</a:t>
            </a:r>
            <a:r>
              <a:rPr lang="de-DE" dirty="0" smtClean="0"/>
              <a:t>, </a:t>
            </a:r>
            <a:r>
              <a:rPr lang="de-DE" dirty="0" err="1" smtClean="0"/>
              <a:t>which</a:t>
            </a:r>
            <a:r>
              <a:rPr lang="de-DE" dirty="0" smtClean="0"/>
              <a:t> </a:t>
            </a:r>
            <a:r>
              <a:rPr lang="de-DE" dirty="0" err="1" smtClean="0"/>
              <a:t>includes</a:t>
            </a:r>
            <a:r>
              <a:rPr lang="de-DE" dirty="0" smtClean="0"/>
              <a:t> </a:t>
            </a:r>
            <a:r>
              <a:rPr lang="de-DE" dirty="0" err="1" smtClean="0"/>
              <a:t>three</a:t>
            </a:r>
            <a:r>
              <a:rPr lang="de-DE" dirty="0" smtClean="0"/>
              <a:t> </a:t>
            </a:r>
            <a:r>
              <a:rPr lang="de-DE" dirty="0" err="1" smtClean="0"/>
              <a:t>islands</a:t>
            </a:r>
            <a:r>
              <a:rPr lang="de-DE" dirty="0" smtClean="0"/>
              <a:t>, </a:t>
            </a:r>
            <a:r>
              <a:rPr lang="de-DE" dirty="0" err="1" smtClean="0"/>
              <a:t>as</a:t>
            </a:r>
            <a:r>
              <a:rPr lang="de-DE" dirty="0" smtClean="0"/>
              <a:t> </a:t>
            </a:r>
            <a:r>
              <a:rPr lang="de-DE" dirty="0" err="1" smtClean="0"/>
              <a:t>we</a:t>
            </a:r>
            <a:r>
              <a:rPr lang="de-DE" dirty="0" smtClean="0"/>
              <a:t> </a:t>
            </a:r>
            <a:r>
              <a:rPr lang="de-DE" dirty="0" err="1" smtClean="0"/>
              <a:t>are</a:t>
            </a:r>
            <a:r>
              <a:rPr lang="de-DE" dirty="0" smtClean="0"/>
              <a:t> </a:t>
            </a:r>
            <a:r>
              <a:rPr lang="de-DE" dirty="0" err="1" smtClean="0"/>
              <a:t>seeing</a:t>
            </a:r>
            <a:r>
              <a:rPr lang="de-DE" dirty="0" smtClean="0"/>
              <a:t> </a:t>
            </a:r>
            <a:r>
              <a:rPr lang="de-DE" dirty="0" err="1" smtClean="0"/>
              <a:t>here</a:t>
            </a:r>
            <a:r>
              <a:rPr lang="de-DE" dirty="0" smtClean="0"/>
              <a:t> Malta </a:t>
            </a:r>
            <a:r>
              <a:rPr lang="de-DE" dirty="0" err="1" smtClean="0"/>
              <a:t>as</a:t>
            </a:r>
            <a:r>
              <a:rPr lang="de-DE" dirty="0" smtClean="0"/>
              <a:t> </a:t>
            </a:r>
            <a:r>
              <a:rPr lang="de-DE" dirty="0" err="1" smtClean="0"/>
              <a:t>the</a:t>
            </a:r>
            <a:r>
              <a:rPr lang="de-DE" dirty="0" smtClean="0"/>
              <a:t> </a:t>
            </a:r>
            <a:r>
              <a:rPr lang="de-DE" dirty="0" err="1" smtClean="0"/>
              <a:t>biggest</a:t>
            </a:r>
            <a:r>
              <a:rPr lang="de-DE" dirty="0" smtClean="0"/>
              <a:t> </a:t>
            </a:r>
            <a:r>
              <a:rPr lang="de-DE" dirty="0" err="1" smtClean="0"/>
              <a:t>of</a:t>
            </a:r>
            <a:r>
              <a:rPr lang="de-DE" dirty="0" smtClean="0"/>
              <a:t> </a:t>
            </a:r>
            <a:r>
              <a:rPr lang="de-DE" dirty="0" err="1" smtClean="0"/>
              <a:t>them</a:t>
            </a:r>
            <a:r>
              <a:rPr lang="de-DE" dirty="0" smtClean="0"/>
              <a:t> </a:t>
            </a:r>
            <a:r>
              <a:rPr lang="de-DE" dirty="0" err="1" smtClean="0"/>
              <a:t>and</a:t>
            </a:r>
            <a:r>
              <a:rPr lang="de-DE" dirty="0" smtClean="0"/>
              <a:t> </a:t>
            </a:r>
            <a:r>
              <a:rPr lang="de-DE" dirty="0" err="1" smtClean="0"/>
              <a:t>then</a:t>
            </a:r>
            <a:r>
              <a:rPr lang="de-DE" dirty="0" smtClean="0"/>
              <a:t> </a:t>
            </a:r>
            <a:r>
              <a:rPr lang="de-DE" dirty="0" err="1" smtClean="0"/>
              <a:t>Gozo</a:t>
            </a:r>
            <a:r>
              <a:rPr lang="de-DE" dirty="0" smtClean="0"/>
              <a:t> </a:t>
            </a:r>
            <a:r>
              <a:rPr lang="de-DE" dirty="0" err="1" smtClean="0"/>
              <a:t>and</a:t>
            </a:r>
            <a:r>
              <a:rPr lang="de-DE" dirty="0" smtClean="0"/>
              <a:t> </a:t>
            </a:r>
            <a:r>
              <a:rPr lang="de-DE" dirty="0" err="1" smtClean="0"/>
              <a:t>Comino</a:t>
            </a:r>
            <a:r>
              <a:rPr lang="de-DE" dirty="0" smtClean="0"/>
              <a:t>. </a:t>
            </a:r>
            <a:br>
              <a:rPr lang="de-DE" dirty="0" smtClean="0"/>
            </a:br>
            <a:r>
              <a:rPr lang="de-DE" dirty="0" smtClean="0"/>
              <a:t>Malta, </a:t>
            </a:r>
            <a:r>
              <a:rPr lang="de-DE" dirty="0" err="1" smtClean="0"/>
              <a:t>compared</a:t>
            </a:r>
            <a:r>
              <a:rPr lang="de-DE" dirty="0" smtClean="0"/>
              <a:t> </a:t>
            </a:r>
            <a:r>
              <a:rPr lang="de-DE" dirty="0" err="1" smtClean="0"/>
              <a:t>to</a:t>
            </a:r>
            <a:r>
              <a:rPr lang="de-DE" dirty="0" smtClean="0"/>
              <a:t> </a:t>
            </a:r>
            <a:r>
              <a:rPr lang="de-DE" dirty="0" err="1" smtClean="0"/>
              <a:t>the</a:t>
            </a:r>
            <a:r>
              <a:rPr lang="de-DE" dirty="0" smtClean="0"/>
              <a:t> </a:t>
            </a:r>
            <a:r>
              <a:rPr lang="de-DE" dirty="0" err="1" smtClean="0"/>
              <a:t>other</a:t>
            </a:r>
            <a:r>
              <a:rPr lang="de-DE" dirty="0" smtClean="0"/>
              <a:t> countries </a:t>
            </a:r>
            <a:r>
              <a:rPr lang="de-DE" dirty="0" err="1" smtClean="0"/>
              <a:t>presented</a:t>
            </a:r>
            <a:r>
              <a:rPr lang="de-DE" dirty="0" smtClean="0"/>
              <a:t> </a:t>
            </a:r>
            <a:r>
              <a:rPr lang="de-DE" dirty="0" err="1" smtClean="0"/>
              <a:t>today</a:t>
            </a:r>
            <a:r>
              <a:rPr lang="de-DE" dirty="0" smtClean="0"/>
              <a:t>, </a:t>
            </a:r>
            <a:r>
              <a:rPr lang="de-DE" dirty="0" err="1" smtClean="0"/>
              <a:t>is</a:t>
            </a:r>
            <a:r>
              <a:rPr lang="de-DE" dirty="0" smtClean="0"/>
              <a:t> </a:t>
            </a:r>
            <a:r>
              <a:rPr lang="de-DE" dirty="0" err="1" smtClean="0"/>
              <a:t>very</a:t>
            </a:r>
            <a:r>
              <a:rPr lang="de-DE" dirty="0" smtClean="0"/>
              <a:t> </a:t>
            </a:r>
            <a:r>
              <a:rPr lang="de-DE" dirty="0" err="1" smtClean="0"/>
              <a:t>small</a:t>
            </a:r>
            <a:r>
              <a:rPr lang="de-DE" dirty="0" smtClean="0"/>
              <a:t>, but </a:t>
            </a:r>
            <a:r>
              <a:rPr lang="de-DE" dirty="0" err="1" smtClean="0"/>
              <a:t>nonetheless</a:t>
            </a:r>
            <a:r>
              <a:rPr lang="de-DE" dirty="0" smtClean="0"/>
              <a:t>, </a:t>
            </a:r>
            <a:r>
              <a:rPr lang="de-DE" dirty="0" err="1" smtClean="0"/>
              <a:t>very</a:t>
            </a:r>
            <a:r>
              <a:rPr lang="de-DE" dirty="0" smtClean="0"/>
              <a:t> </a:t>
            </a:r>
            <a:r>
              <a:rPr lang="de-DE" dirty="0" err="1" smtClean="0"/>
              <a:t>important</a:t>
            </a:r>
            <a:r>
              <a:rPr lang="de-DE" dirty="0" smtClean="0"/>
              <a:t> </a:t>
            </a:r>
            <a:r>
              <a:rPr lang="de-DE" dirty="0" err="1" smtClean="0"/>
              <a:t>to</a:t>
            </a:r>
            <a:r>
              <a:rPr lang="de-DE" dirty="0" smtClean="0"/>
              <a:t> </a:t>
            </a:r>
            <a:r>
              <a:rPr lang="de-DE" dirty="0" err="1" smtClean="0"/>
              <a:t>our</a:t>
            </a:r>
            <a:r>
              <a:rPr lang="de-DE" dirty="0" smtClean="0"/>
              <a:t> </a:t>
            </a:r>
            <a:r>
              <a:rPr lang="de-DE" dirty="0" err="1" smtClean="0"/>
              <a:t>subject</a:t>
            </a:r>
            <a:r>
              <a:rPr lang="de-DE" dirty="0" smtClean="0"/>
              <a:t>.</a:t>
            </a:r>
            <a:br>
              <a:rPr lang="de-DE" dirty="0" smtClean="0"/>
            </a:br>
            <a:r>
              <a:rPr lang="de-DE" dirty="0" smtClean="0"/>
              <a:t>Malta </a:t>
            </a:r>
            <a:r>
              <a:rPr lang="de-DE" dirty="0" err="1" smtClean="0"/>
              <a:t>has</a:t>
            </a:r>
            <a:r>
              <a:rPr lang="de-DE" dirty="0" smtClean="0"/>
              <a:t> an </a:t>
            </a:r>
            <a:r>
              <a:rPr lang="de-DE" dirty="0" err="1" smtClean="0"/>
              <a:t>unemployment</a:t>
            </a:r>
            <a:r>
              <a:rPr lang="de-DE" dirty="0" smtClean="0"/>
              <a:t> rate </a:t>
            </a:r>
            <a:r>
              <a:rPr lang="de-DE" dirty="0" err="1" smtClean="0"/>
              <a:t>of</a:t>
            </a:r>
            <a:r>
              <a:rPr lang="de-DE" dirty="0" smtClean="0"/>
              <a:t> 6,7% at </a:t>
            </a:r>
            <a:r>
              <a:rPr lang="de-DE" dirty="0" err="1" smtClean="0"/>
              <a:t>the</a:t>
            </a:r>
            <a:r>
              <a:rPr lang="de-DE" dirty="0" smtClean="0"/>
              <a:t> </a:t>
            </a:r>
            <a:r>
              <a:rPr lang="de-DE" dirty="0" err="1" smtClean="0"/>
              <a:t>moment</a:t>
            </a:r>
            <a:r>
              <a:rPr lang="de-DE" dirty="0" smtClean="0"/>
              <a:t>.</a:t>
            </a:r>
          </a:p>
          <a:p>
            <a:pPr eaLnBrk="1" hangingPunct="1">
              <a:spcBef>
                <a:spcPct val="0"/>
              </a:spcBef>
            </a:pPr>
            <a:r>
              <a:rPr lang="de-DE" dirty="0" smtClean="0"/>
              <a:t>In 2013, Malta </a:t>
            </a:r>
            <a:r>
              <a:rPr lang="de-DE" dirty="0" err="1" smtClean="0"/>
              <a:t>had</a:t>
            </a:r>
            <a:r>
              <a:rPr lang="de-DE" dirty="0" smtClean="0"/>
              <a:t> 2200 </a:t>
            </a:r>
            <a:r>
              <a:rPr lang="de-DE" dirty="0" err="1" smtClean="0"/>
              <a:t>applications</a:t>
            </a:r>
            <a:r>
              <a:rPr lang="de-DE" dirty="0" smtClean="0"/>
              <a:t> </a:t>
            </a:r>
            <a:r>
              <a:rPr lang="de-DE" dirty="0" err="1" smtClean="0"/>
              <a:t>of</a:t>
            </a:r>
            <a:r>
              <a:rPr lang="de-DE" dirty="0" smtClean="0"/>
              <a:t> </a:t>
            </a:r>
            <a:r>
              <a:rPr lang="de-DE" dirty="0" err="1" smtClean="0"/>
              <a:t>people</a:t>
            </a:r>
            <a:r>
              <a:rPr lang="de-DE" dirty="0" smtClean="0"/>
              <a:t> </a:t>
            </a:r>
            <a:r>
              <a:rPr lang="de-DE" dirty="0" err="1" smtClean="0"/>
              <a:t>seeking</a:t>
            </a:r>
            <a:r>
              <a:rPr lang="de-DE" dirty="0" smtClean="0"/>
              <a:t> </a:t>
            </a:r>
            <a:r>
              <a:rPr lang="de-DE" dirty="0" err="1" smtClean="0"/>
              <a:t>asylum</a:t>
            </a:r>
            <a:r>
              <a:rPr lang="de-DE" dirty="0" smtClean="0"/>
              <a:t>, </a:t>
            </a:r>
            <a:r>
              <a:rPr lang="de-DE" dirty="0" err="1" smtClean="0"/>
              <a:t>this</a:t>
            </a:r>
            <a:r>
              <a:rPr lang="de-DE" dirty="0" smtClean="0"/>
              <a:t> </a:t>
            </a:r>
            <a:r>
              <a:rPr lang="de-DE" dirty="0" err="1" smtClean="0"/>
              <a:t>is</a:t>
            </a:r>
            <a:r>
              <a:rPr lang="de-DE" dirty="0" smtClean="0"/>
              <a:t> in relative </a:t>
            </a:r>
            <a:r>
              <a:rPr lang="de-DE" dirty="0" err="1" smtClean="0"/>
              <a:t>numbers</a:t>
            </a:r>
            <a:r>
              <a:rPr lang="de-DE" dirty="0" smtClean="0"/>
              <a:t> 4,5 per 1000 </a:t>
            </a:r>
            <a:r>
              <a:rPr lang="de-DE" dirty="0" err="1" smtClean="0"/>
              <a:t>inhabitants</a:t>
            </a:r>
            <a:r>
              <a:rPr lang="de-DE" dirty="0" smtClean="0"/>
              <a:t>.</a:t>
            </a:r>
          </a:p>
          <a:p>
            <a:pPr eaLnBrk="1" hangingPunct="1">
              <a:spcBef>
                <a:spcPct val="0"/>
              </a:spcBef>
            </a:pPr>
            <a:r>
              <a:rPr lang="en-US" sz="1300" b="0" i="0" kern="1200" dirty="0" smtClean="0">
                <a:solidFill>
                  <a:schemeClr val="tx1"/>
                </a:solidFill>
                <a:effectLst/>
                <a:latin typeface="Arial" charset="0"/>
                <a:ea typeface="+mn-ea"/>
                <a:cs typeface="+mn-cs"/>
              </a:rPr>
              <a:t>In the EU, Malta</a:t>
            </a:r>
            <a:r>
              <a:rPr lang="en-US" sz="1300" b="0" i="0" kern="1200" baseline="0" dirty="0" smtClean="0">
                <a:solidFill>
                  <a:schemeClr val="tx1"/>
                </a:solidFill>
                <a:effectLst/>
                <a:latin typeface="Arial" charset="0"/>
                <a:ea typeface="+mn-ea"/>
                <a:cs typeface="+mn-cs"/>
              </a:rPr>
              <a:t> has</a:t>
            </a:r>
            <a:r>
              <a:rPr lang="en-US" sz="1300" b="0" i="0" kern="1200" dirty="0" smtClean="0">
                <a:solidFill>
                  <a:schemeClr val="tx1"/>
                </a:solidFill>
                <a:effectLst/>
                <a:latin typeface="Arial" charset="0"/>
                <a:ea typeface="+mn-ea"/>
                <a:cs typeface="+mn-cs"/>
              </a:rPr>
              <a:t> the highest number of asylum-seekers compared to its national population.</a:t>
            </a:r>
            <a:r>
              <a:rPr lang="de-DE" dirty="0" smtClean="0"/>
              <a:t/>
            </a:r>
            <a:br>
              <a:rPr lang="de-DE" dirty="0" smtClean="0"/>
            </a:br>
            <a:r>
              <a:rPr lang="de-DE" dirty="0" smtClean="0"/>
              <a:t>The </a:t>
            </a:r>
            <a:r>
              <a:rPr lang="de-DE" dirty="0" err="1" smtClean="0"/>
              <a:t>main</a:t>
            </a:r>
            <a:r>
              <a:rPr lang="de-DE" dirty="0" smtClean="0"/>
              <a:t> countries </a:t>
            </a:r>
            <a:r>
              <a:rPr lang="de-DE" dirty="0" err="1" smtClean="0"/>
              <a:t>of</a:t>
            </a:r>
            <a:r>
              <a:rPr lang="de-DE" dirty="0" smtClean="0"/>
              <a:t> </a:t>
            </a:r>
            <a:r>
              <a:rPr lang="de-DE" dirty="0" err="1" smtClean="0"/>
              <a:t>origin</a:t>
            </a:r>
            <a:r>
              <a:rPr lang="de-DE" dirty="0" smtClean="0"/>
              <a:t> </a:t>
            </a:r>
            <a:r>
              <a:rPr lang="de-DE" dirty="0" err="1" smtClean="0"/>
              <a:t>are</a:t>
            </a:r>
            <a:r>
              <a:rPr lang="de-DE" dirty="0" smtClean="0"/>
              <a:t> Somalia, Eritrea, </a:t>
            </a:r>
            <a:r>
              <a:rPr lang="de-DE" dirty="0" err="1" smtClean="0"/>
              <a:t>Syria</a:t>
            </a:r>
            <a:r>
              <a:rPr lang="de-DE" dirty="0" smtClean="0"/>
              <a:t>, </a:t>
            </a:r>
            <a:r>
              <a:rPr lang="de-DE" dirty="0" err="1" smtClean="0"/>
              <a:t>Libya</a:t>
            </a:r>
            <a:r>
              <a:rPr lang="de-DE" dirty="0" smtClean="0"/>
              <a:t> </a:t>
            </a:r>
            <a:r>
              <a:rPr lang="de-DE" dirty="0" err="1" smtClean="0"/>
              <a:t>and</a:t>
            </a:r>
            <a:r>
              <a:rPr lang="de-DE" dirty="0" smtClean="0"/>
              <a:t> Nigeria </a:t>
            </a:r>
            <a:r>
              <a:rPr lang="de-DE" dirty="0" err="1" smtClean="0"/>
              <a:t>and</a:t>
            </a:r>
            <a:r>
              <a:rPr lang="de-DE" dirty="0" smtClean="0"/>
              <a:t> </a:t>
            </a:r>
            <a:r>
              <a:rPr lang="de-DE" dirty="0" err="1" smtClean="0"/>
              <a:t>mainly</a:t>
            </a:r>
            <a:r>
              <a:rPr lang="de-DE" dirty="0" smtClean="0"/>
              <a:t> </a:t>
            </a:r>
            <a:r>
              <a:rPr lang="de-DE" dirty="0" err="1" smtClean="0"/>
              <a:t>the</a:t>
            </a:r>
            <a:r>
              <a:rPr lang="de-DE" dirty="0" smtClean="0"/>
              <a:t> </a:t>
            </a:r>
            <a:r>
              <a:rPr lang="de-DE" dirty="0" err="1" smtClean="0"/>
              <a:t>refugees</a:t>
            </a:r>
            <a:r>
              <a:rPr lang="de-DE" dirty="0" smtClean="0"/>
              <a:t> </a:t>
            </a:r>
            <a:r>
              <a:rPr lang="de-DE" dirty="0" err="1" smtClean="0"/>
              <a:t>start</a:t>
            </a:r>
            <a:r>
              <a:rPr lang="de-DE" dirty="0" smtClean="0"/>
              <a:t> </a:t>
            </a:r>
            <a:r>
              <a:rPr lang="de-DE" dirty="0" err="1" smtClean="0"/>
              <a:t>their</a:t>
            </a:r>
            <a:r>
              <a:rPr lang="de-DE" dirty="0" smtClean="0"/>
              <a:t> </a:t>
            </a:r>
            <a:r>
              <a:rPr lang="de-DE" dirty="0" err="1" smtClean="0"/>
              <a:t>journey</a:t>
            </a:r>
            <a:r>
              <a:rPr lang="de-DE" dirty="0" smtClean="0"/>
              <a:t> </a:t>
            </a:r>
            <a:r>
              <a:rPr lang="de-DE" dirty="0" err="1" smtClean="0"/>
              <a:t>across</a:t>
            </a:r>
            <a:r>
              <a:rPr lang="de-DE" dirty="0" smtClean="0"/>
              <a:t> </a:t>
            </a:r>
            <a:r>
              <a:rPr lang="de-DE" dirty="0" err="1" smtClean="0"/>
              <a:t>the</a:t>
            </a:r>
            <a:r>
              <a:rPr lang="de-DE" dirty="0" smtClean="0"/>
              <a:t> </a:t>
            </a:r>
            <a:r>
              <a:rPr lang="de-DE" dirty="0" err="1" smtClean="0"/>
              <a:t>Mediterranean</a:t>
            </a:r>
            <a:r>
              <a:rPr lang="de-DE" dirty="0" smtClean="0"/>
              <a:t> </a:t>
            </a:r>
            <a:r>
              <a:rPr lang="de-DE" dirty="0" err="1" smtClean="0"/>
              <a:t>from</a:t>
            </a:r>
            <a:r>
              <a:rPr lang="de-DE" dirty="0" smtClean="0"/>
              <a:t> </a:t>
            </a:r>
            <a:r>
              <a:rPr lang="de-DE" dirty="0" err="1" smtClean="0"/>
              <a:t>the</a:t>
            </a:r>
            <a:r>
              <a:rPr lang="de-DE" dirty="0" smtClean="0"/>
              <a:t> </a:t>
            </a:r>
            <a:r>
              <a:rPr lang="de-DE" dirty="0" err="1" smtClean="0"/>
              <a:t>Libyan</a:t>
            </a:r>
            <a:r>
              <a:rPr lang="de-DE" dirty="0" smtClean="0"/>
              <a:t> </a:t>
            </a:r>
            <a:r>
              <a:rPr lang="de-DE" dirty="0" err="1" smtClean="0"/>
              <a:t>coast</a:t>
            </a:r>
            <a:r>
              <a:rPr lang="de-DE" dirty="0" smtClean="0"/>
              <a:t>. </a:t>
            </a:r>
            <a:br>
              <a:rPr lang="de-DE" dirty="0" smtClean="0"/>
            </a:br>
            <a:r>
              <a:rPr lang="de-DE" dirty="0" smtClean="0"/>
              <a:t>The </a:t>
            </a:r>
            <a:r>
              <a:rPr lang="de-DE" dirty="0" err="1" smtClean="0"/>
              <a:t>current</a:t>
            </a:r>
            <a:r>
              <a:rPr lang="de-DE" dirty="0" smtClean="0"/>
              <a:t> </a:t>
            </a:r>
            <a:r>
              <a:rPr lang="de-DE" dirty="0" err="1" smtClean="0"/>
              <a:t>government</a:t>
            </a:r>
            <a:r>
              <a:rPr lang="de-DE" dirty="0" smtClean="0"/>
              <a:t> </a:t>
            </a:r>
            <a:r>
              <a:rPr lang="de-DE" dirty="0" err="1" smtClean="0"/>
              <a:t>of</a:t>
            </a:r>
            <a:r>
              <a:rPr lang="de-DE" dirty="0" smtClean="0"/>
              <a:t> Malta </a:t>
            </a:r>
            <a:r>
              <a:rPr lang="de-DE" dirty="0" err="1" smtClean="0"/>
              <a:t>is</a:t>
            </a:r>
            <a:r>
              <a:rPr lang="de-DE" dirty="0" smtClean="0"/>
              <a:t> </a:t>
            </a:r>
            <a:r>
              <a:rPr lang="de-DE" dirty="0" err="1" smtClean="0"/>
              <a:t>ruled</a:t>
            </a:r>
            <a:r>
              <a:rPr lang="de-DE" dirty="0" smtClean="0"/>
              <a:t> </a:t>
            </a:r>
            <a:r>
              <a:rPr lang="de-DE" dirty="0" err="1" smtClean="0"/>
              <a:t>by</a:t>
            </a:r>
            <a:r>
              <a:rPr lang="de-DE" dirty="0" smtClean="0"/>
              <a:t> </a:t>
            </a:r>
            <a:r>
              <a:rPr lang="de-DE" dirty="0" err="1" smtClean="0"/>
              <a:t>the</a:t>
            </a:r>
            <a:r>
              <a:rPr lang="de-DE" dirty="0" smtClean="0"/>
              <a:t> Malta Labour Party:</a:t>
            </a:r>
            <a:br>
              <a:rPr lang="de-DE" dirty="0" smtClean="0"/>
            </a:br>
            <a:r>
              <a:rPr lang="de-DE" dirty="0" smtClean="0"/>
              <a:t>As </a:t>
            </a:r>
            <a:r>
              <a:rPr lang="de-DE" dirty="0" err="1" smtClean="0"/>
              <a:t>their</a:t>
            </a:r>
            <a:r>
              <a:rPr lang="de-DE" dirty="0" smtClean="0"/>
              <a:t> </a:t>
            </a:r>
            <a:r>
              <a:rPr lang="de-DE" dirty="0" err="1" smtClean="0"/>
              <a:t>president</a:t>
            </a:r>
            <a:r>
              <a:rPr lang="de-DE" dirty="0" smtClean="0"/>
              <a:t>, </a:t>
            </a:r>
            <a:r>
              <a:rPr lang="de-DE" dirty="0" err="1" smtClean="0"/>
              <a:t>elected</a:t>
            </a:r>
            <a:r>
              <a:rPr lang="de-DE" dirty="0" smtClean="0"/>
              <a:t> in April 2014, Marie </a:t>
            </a:r>
            <a:r>
              <a:rPr lang="de-DE" dirty="0" err="1" smtClean="0"/>
              <a:t>louise</a:t>
            </a:r>
            <a:r>
              <a:rPr lang="de-DE" dirty="0" smtClean="0"/>
              <a:t> </a:t>
            </a:r>
            <a:r>
              <a:rPr lang="de-DE" dirty="0" err="1" smtClean="0"/>
              <a:t>Coleiro</a:t>
            </a:r>
            <a:r>
              <a:rPr lang="de-DE" dirty="0" smtClean="0"/>
              <a:t> </a:t>
            </a:r>
            <a:r>
              <a:rPr lang="de-DE" dirty="0" err="1" smtClean="0"/>
              <a:t>Preca</a:t>
            </a:r>
            <a:r>
              <a:rPr lang="de-DE" dirty="0" smtClean="0"/>
              <a:t> </a:t>
            </a:r>
            <a:r>
              <a:rPr lang="de-DE" dirty="0" err="1" smtClean="0"/>
              <a:t>and</a:t>
            </a:r>
            <a:r>
              <a:rPr lang="de-DE" dirty="0" smtClean="0"/>
              <a:t> </a:t>
            </a:r>
            <a:r>
              <a:rPr lang="de-DE" dirty="0" err="1" smtClean="0"/>
              <a:t>the</a:t>
            </a:r>
            <a:r>
              <a:rPr lang="de-DE" dirty="0" smtClean="0"/>
              <a:t> prime </a:t>
            </a:r>
            <a:r>
              <a:rPr lang="de-DE" dirty="0" err="1" smtClean="0"/>
              <a:t>minister</a:t>
            </a:r>
            <a:r>
              <a:rPr lang="de-DE" dirty="0" smtClean="0"/>
              <a:t> Joseph Muscat, in </a:t>
            </a:r>
            <a:r>
              <a:rPr lang="de-DE" dirty="0" err="1" smtClean="0"/>
              <a:t>office</a:t>
            </a:r>
            <a:r>
              <a:rPr lang="de-DE" dirty="0" smtClean="0"/>
              <a:t> </a:t>
            </a:r>
            <a:r>
              <a:rPr lang="de-DE" dirty="0" err="1" smtClean="0"/>
              <a:t>since</a:t>
            </a:r>
            <a:r>
              <a:rPr lang="de-DE" dirty="0" smtClean="0"/>
              <a:t> 2013.</a:t>
            </a:r>
          </a:p>
        </p:txBody>
      </p:sp>
      <p:sp>
        <p:nvSpPr>
          <p:cNvPr id="20483" name="Foliennummernplatzhalter 3"/>
          <p:cNvSpPr>
            <a:spLocks noGrp="1"/>
          </p:cNvSpPr>
          <p:nvPr>
            <p:ph type="sldNum" sz="quarter" idx="5"/>
          </p:nvPr>
        </p:nvSpPr>
        <p:spPr bwMode="auto">
          <a:noFill/>
          <a:ln>
            <a:miter lim="800000"/>
            <a:headEnd/>
            <a:tailEnd/>
          </a:ln>
        </p:spPr>
        <p:txBody>
          <a:bodyPr/>
          <a:lstStyle/>
          <a:p>
            <a:fld id="{1F37FC60-26B3-49E0-B47A-984712B805D0}" type="slidenum">
              <a:rPr lang="de-DE" smtClean="0"/>
              <a:pPr/>
              <a:t>3</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a:lstStyle/>
          <a:p>
            <a:r>
              <a:rPr lang="de-DE" dirty="0" smtClean="0"/>
              <a:t>Malta </a:t>
            </a:r>
            <a:r>
              <a:rPr lang="de-DE" dirty="0" err="1" smtClean="0"/>
              <a:t>has</a:t>
            </a:r>
            <a:r>
              <a:rPr lang="de-DE" dirty="0" smtClean="0"/>
              <a:t> a </a:t>
            </a:r>
            <a:r>
              <a:rPr lang="de-DE" dirty="0" err="1" smtClean="0"/>
              <a:t>centralized</a:t>
            </a:r>
            <a:r>
              <a:rPr lang="de-DE" dirty="0" smtClean="0"/>
              <a:t> </a:t>
            </a:r>
            <a:r>
              <a:rPr lang="de-DE" dirty="0" err="1" smtClean="0"/>
              <a:t>asylum</a:t>
            </a:r>
            <a:r>
              <a:rPr lang="de-DE" dirty="0" smtClean="0"/>
              <a:t> </a:t>
            </a:r>
            <a:r>
              <a:rPr lang="de-DE" dirty="0" err="1" smtClean="0"/>
              <a:t>procedure</a:t>
            </a:r>
            <a:r>
              <a:rPr lang="de-DE" dirty="0" smtClean="0"/>
              <a:t>, </a:t>
            </a:r>
            <a:r>
              <a:rPr lang="de-DE" dirty="0" err="1" smtClean="0"/>
              <a:t>the</a:t>
            </a:r>
            <a:r>
              <a:rPr lang="de-DE" dirty="0" smtClean="0"/>
              <a:t> </a:t>
            </a:r>
            <a:r>
              <a:rPr lang="de-DE" dirty="0" err="1" smtClean="0"/>
              <a:t>office</a:t>
            </a:r>
            <a:r>
              <a:rPr lang="de-DE" dirty="0" smtClean="0"/>
              <a:t> </a:t>
            </a:r>
            <a:r>
              <a:rPr lang="de-DE" dirty="0" err="1" smtClean="0"/>
              <a:t>of</a:t>
            </a:r>
            <a:r>
              <a:rPr lang="de-DE" dirty="0" smtClean="0"/>
              <a:t> </a:t>
            </a:r>
            <a:r>
              <a:rPr lang="de-DE" dirty="0" err="1" smtClean="0"/>
              <a:t>the</a:t>
            </a:r>
            <a:r>
              <a:rPr lang="de-DE" dirty="0" smtClean="0"/>
              <a:t> </a:t>
            </a:r>
            <a:r>
              <a:rPr lang="de-DE" dirty="0" err="1" smtClean="0"/>
              <a:t>refugee</a:t>
            </a:r>
            <a:r>
              <a:rPr lang="de-DE" dirty="0" smtClean="0"/>
              <a:t> </a:t>
            </a:r>
            <a:r>
              <a:rPr lang="de-DE" dirty="0" err="1" smtClean="0"/>
              <a:t>commissioner</a:t>
            </a:r>
            <a:r>
              <a:rPr lang="de-DE" dirty="0" smtClean="0"/>
              <a:t> </a:t>
            </a:r>
            <a:r>
              <a:rPr lang="de-DE" dirty="0" err="1" smtClean="0"/>
              <a:t>is</a:t>
            </a:r>
            <a:r>
              <a:rPr lang="de-DE" dirty="0" smtClean="0"/>
              <a:t> in </a:t>
            </a:r>
            <a:r>
              <a:rPr lang="de-DE" dirty="0" err="1" smtClean="0"/>
              <a:t>the</a:t>
            </a:r>
            <a:r>
              <a:rPr lang="de-DE" dirty="0" smtClean="0"/>
              <a:t> </a:t>
            </a:r>
            <a:r>
              <a:rPr lang="de-DE" dirty="0" err="1" smtClean="0"/>
              <a:t>capital</a:t>
            </a:r>
            <a:r>
              <a:rPr lang="de-DE" dirty="0" smtClean="0"/>
              <a:t>, Valletta. An </a:t>
            </a:r>
            <a:r>
              <a:rPr lang="de-DE" dirty="0" err="1" smtClean="0"/>
              <a:t>important</a:t>
            </a:r>
            <a:r>
              <a:rPr lang="de-DE" dirty="0" smtClean="0"/>
              <a:t> </a:t>
            </a:r>
            <a:r>
              <a:rPr lang="de-DE" dirty="0" err="1" smtClean="0"/>
              <a:t>fact</a:t>
            </a:r>
            <a:r>
              <a:rPr lang="de-DE" dirty="0" smtClean="0"/>
              <a:t> </a:t>
            </a:r>
            <a:r>
              <a:rPr lang="de-DE" dirty="0" err="1" smtClean="0"/>
              <a:t>of</a:t>
            </a:r>
            <a:r>
              <a:rPr lang="de-DE" dirty="0" smtClean="0"/>
              <a:t> Malta </a:t>
            </a:r>
            <a:r>
              <a:rPr lang="de-DE" dirty="0" err="1" smtClean="0"/>
              <a:t>is</a:t>
            </a:r>
            <a:r>
              <a:rPr lang="de-DE" dirty="0" smtClean="0"/>
              <a:t> </a:t>
            </a:r>
            <a:r>
              <a:rPr lang="de-DE" dirty="0" err="1" smtClean="0"/>
              <a:t>that</a:t>
            </a:r>
            <a:r>
              <a:rPr lang="de-DE" dirty="0" smtClean="0"/>
              <a:t> all </a:t>
            </a:r>
            <a:r>
              <a:rPr lang="de-DE" dirty="0" err="1" smtClean="0"/>
              <a:t>the</a:t>
            </a:r>
            <a:r>
              <a:rPr lang="de-DE" dirty="0" smtClean="0"/>
              <a:t> </a:t>
            </a:r>
            <a:r>
              <a:rPr lang="de-DE" dirty="0" err="1" smtClean="0"/>
              <a:t>people</a:t>
            </a:r>
            <a:r>
              <a:rPr lang="de-DE" dirty="0" smtClean="0"/>
              <a:t> </a:t>
            </a:r>
            <a:r>
              <a:rPr lang="de-DE" dirty="0" err="1" smtClean="0"/>
              <a:t>arriving</a:t>
            </a:r>
            <a:r>
              <a:rPr lang="de-DE" dirty="0" smtClean="0"/>
              <a:t> </a:t>
            </a:r>
            <a:r>
              <a:rPr lang="de-DE" dirty="0" err="1" smtClean="0"/>
              <a:t>are</a:t>
            </a:r>
            <a:r>
              <a:rPr lang="de-DE" dirty="0" smtClean="0"/>
              <a:t> </a:t>
            </a:r>
            <a:r>
              <a:rPr lang="de-DE" dirty="0" err="1" smtClean="0"/>
              <a:t>firstly</a:t>
            </a:r>
            <a:r>
              <a:rPr lang="de-DE" dirty="0" smtClean="0"/>
              <a:t> </a:t>
            </a:r>
            <a:r>
              <a:rPr lang="de-DE" dirty="0" err="1" smtClean="0"/>
              <a:t>go</a:t>
            </a:r>
            <a:r>
              <a:rPr lang="de-DE" dirty="0" smtClean="0"/>
              <a:t> </a:t>
            </a:r>
            <a:r>
              <a:rPr lang="de-DE" dirty="0" err="1" smtClean="0"/>
              <a:t>into</a:t>
            </a:r>
            <a:r>
              <a:rPr lang="de-DE" dirty="0" smtClean="0"/>
              <a:t> </a:t>
            </a:r>
            <a:r>
              <a:rPr lang="de-DE" dirty="0" err="1" smtClean="0"/>
              <a:t>detention</a:t>
            </a:r>
            <a:r>
              <a:rPr lang="de-DE" dirty="0" smtClean="0"/>
              <a:t> </a:t>
            </a:r>
            <a:r>
              <a:rPr lang="de-DE" dirty="0" err="1" smtClean="0"/>
              <a:t>centers</a:t>
            </a:r>
            <a:r>
              <a:rPr lang="de-DE" dirty="0" smtClean="0"/>
              <a:t> </a:t>
            </a:r>
            <a:r>
              <a:rPr lang="de-DE" dirty="0" err="1" smtClean="0"/>
              <a:t>until</a:t>
            </a:r>
            <a:r>
              <a:rPr lang="de-DE" dirty="0" smtClean="0"/>
              <a:t> </a:t>
            </a:r>
            <a:r>
              <a:rPr lang="de-DE" dirty="0" err="1" smtClean="0"/>
              <a:t>the</a:t>
            </a:r>
            <a:r>
              <a:rPr lang="de-DE" dirty="0" smtClean="0"/>
              <a:t> </a:t>
            </a:r>
            <a:r>
              <a:rPr lang="de-DE" dirty="0" err="1" smtClean="0"/>
              <a:t>application</a:t>
            </a:r>
            <a:r>
              <a:rPr lang="de-DE" dirty="0" smtClean="0"/>
              <a:t> </a:t>
            </a:r>
            <a:r>
              <a:rPr lang="de-DE" dirty="0" err="1" smtClean="0"/>
              <a:t>is</a:t>
            </a:r>
            <a:r>
              <a:rPr lang="de-DE" dirty="0" smtClean="0"/>
              <a:t> </a:t>
            </a:r>
            <a:r>
              <a:rPr lang="de-DE" dirty="0" err="1" smtClean="0"/>
              <a:t>decided</a:t>
            </a:r>
            <a:r>
              <a:rPr lang="de-DE" dirty="0" smtClean="0"/>
              <a:t>, apart </a:t>
            </a:r>
            <a:r>
              <a:rPr lang="de-DE" dirty="0" err="1" smtClean="0"/>
              <a:t>from</a:t>
            </a:r>
            <a:r>
              <a:rPr lang="de-DE" dirty="0" smtClean="0"/>
              <a:t> </a:t>
            </a:r>
            <a:r>
              <a:rPr lang="de-DE" dirty="0" err="1" smtClean="0"/>
              <a:t>special</a:t>
            </a:r>
            <a:r>
              <a:rPr lang="de-DE" dirty="0" smtClean="0"/>
              <a:t> </a:t>
            </a:r>
            <a:r>
              <a:rPr lang="de-DE" dirty="0" err="1" smtClean="0"/>
              <a:t>cases</a:t>
            </a:r>
            <a:r>
              <a:rPr lang="de-DE" dirty="0" smtClean="0"/>
              <a:t> </a:t>
            </a:r>
            <a:r>
              <a:rPr lang="de-DE" dirty="0" err="1" smtClean="0"/>
              <a:t>as</a:t>
            </a:r>
            <a:r>
              <a:rPr lang="de-DE" dirty="0" smtClean="0"/>
              <a:t> </a:t>
            </a:r>
            <a:r>
              <a:rPr lang="de-DE" dirty="0" err="1" smtClean="0"/>
              <a:t>pregnancy</a:t>
            </a:r>
            <a:r>
              <a:rPr lang="de-DE" dirty="0" smtClean="0"/>
              <a:t>, </a:t>
            </a:r>
            <a:r>
              <a:rPr lang="de-DE" dirty="0" err="1" smtClean="0"/>
              <a:t>unaccompanied</a:t>
            </a:r>
            <a:r>
              <a:rPr lang="de-DE" dirty="0" smtClean="0"/>
              <a:t> </a:t>
            </a:r>
            <a:r>
              <a:rPr lang="de-DE" dirty="0" err="1" smtClean="0"/>
              <a:t>minors</a:t>
            </a:r>
            <a:r>
              <a:rPr lang="de-DE" dirty="0" smtClean="0"/>
              <a:t> etc. After a </a:t>
            </a:r>
            <a:r>
              <a:rPr lang="de-DE" dirty="0" err="1" smtClean="0"/>
              <a:t>maxium</a:t>
            </a:r>
            <a:r>
              <a:rPr lang="de-DE" dirty="0" smtClean="0"/>
              <a:t> </a:t>
            </a:r>
            <a:r>
              <a:rPr lang="de-DE" dirty="0" err="1" smtClean="0"/>
              <a:t>stay</a:t>
            </a:r>
            <a:r>
              <a:rPr lang="de-DE" dirty="0" smtClean="0"/>
              <a:t> </a:t>
            </a:r>
            <a:r>
              <a:rPr lang="de-DE" dirty="0" err="1" smtClean="0"/>
              <a:t>of</a:t>
            </a:r>
            <a:r>
              <a:rPr lang="de-DE" dirty="0" smtClean="0"/>
              <a:t> 18 </a:t>
            </a:r>
            <a:r>
              <a:rPr lang="de-DE" dirty="0" err="1" smtClean="0"/>
              <a:t>months</a:t>
            </a:r>
            <a:r>
              <a:rPr lang="de-DE" dirty="0" smtClean="0"/>
              <a:t>, </a:t>
            </a:r>
            <a:r>
              <a:rPr lang="de-DE" dirty="0" err="1" smtClean="0"/>
              <a:t>they</a:t>
            </a:r>
            <a:r>
              <a:rPr lang="de-DE" dirty="0" smtClean="0"/>
              <a:t> </a:t>
            </a:r>
            <a:r>
              <a:rPr lang="de-DE" dirty="0" err="1" smtClean="0"/>
              <a:t>can</a:t>
            </a:r>
            <a:r>
              <a:rPr lang="de-DE" dirty="0" smtClean="0"/>
              <a:t> </a:t>
            </a:r>
            <a:r>
              <a:rPr lang="de-DE" dirty="0" err="1" smtClean="0"/>
              <a:t>apply</a:t>
            </a:r>
            <a:r>
              <a:rPr lang="de-DE" dirty="0" smtClean="0"/>
              <a:t> </a:t>
            </a:r>
            <a:r>
              <a:rPr lang="de-DE" dirty="0" err="1" smtClean="0"/>
              <a:t>to</a:t>
            </a:r>
            <a:r>
              <a:rPr lang="de-DE" dirty="0" smtClean="0"/>
              <a:t> live in open </a:t>
            </a:r>
            <a:r>
              <a:rPr lang="de-DE" dirty="0" err="1" smtClean="0"/>
              <a:t>centers</a:t>
            </a:r>
            <a:r>
              <a:rPr lang="de-DE" dirty="0" smtClean="0"/>
              <a:t>.</a:t>
            </a:r>
            <a:br>
              <a:rPr lang="de-DE" dirty="0" smtClean="0"/>
            </a:br>
            <a:r>
              <a:rPr lang="de-DE" dirty="0" err="1" smtClean="0"/>
              <a:t>There</a:t>
            </a:r>
            <a:r>
              <a:rPr lang="de-DE" dirty="0" smtClean="0"/>
              <a:t> </a:t>
            </a:r>
            <a:r>
              <a:rPr lang="de-DE" dirty="0" err="1" smtClean="0"/>
              <a:t>are</a:t>
            </a:r>
            <a:r>
              <a:rPr lang="de-DE" dirty="0" smtClean="0"/>
              <a:t> different </a:t>
            </a:r>
            <a:r>
              <a:rPr lang="de-DE" dirty="0" err="1" smtClean="0"/>
              <a:t>types</a:t>
            </a:r>
            <a:r>
              <a:rPr lang="de-DE" dirty="0" smtClean="0"/>
              <a:t> </a:t>
            </a:r>
            <a:r>
              <a:rPr lang="de-DE" dirty="0" err="1" smtClean="0"/>
              <a:t>of</a:t>
            </a:r>
            <a:r>
              <a:rPr lang="de-DE" dirty="0" smtClean="0"/>
              <a:t> </a:t>
            </a:r>
            <a:r>
              <a:rPr lang="de-DE" dirty="0" err="1" smtClean="0"/>
              <a:t>protection</a:t>
            </a:r>
            <a:r>
              <a:rPr lang="de-DE" dirty="0" smtClean="0"/>
              <a:t> </a:t>
            </a:r>
            <a:r>
              <a:rPr lang="de-DE" dirty="0" err="1" smtClean="0"/>
              <a:t>asylum</a:t>
            </a:r>
            <a:r>
              <a:rPr lang="de-DE" dirty="0" smtClean="0"/>
              <a:t> </a:t>
            </a:r>
            <a:r>
              <a:rPr lang="de-DE" dirty="0" err="1" smtClean="0"/>
              <a:t>seekers</a:t>
            </a:r>
            <a:r>
              <a:rPr lang="de-DE" dirty="0" smtClean="0"/>
              <a:t> </a:t>
            </a:r>
            <a:r>
              <a:rPr lang="de-DE" dirty="0" err="1" smtClean="0"/>
              <a:t>can</a:t>
            </a:r>
            <a:r>
              <a:rPr lang="de-DE" dirty="0" smtClean="0"/>
              <a:t> </a:t>
            </a:r>
            <a:r>
              <a:rPr lang="de-DE" dirty="0" err="1" smtClean="0"/>
              <a:t>recieve</a:t>
            </a:r>
            <a:r>
              <a:rPr lang="de-DE" dirty="0" smtClean="0"/>
              <a:t>:</a:t>
            </a:r>
            <a:br>
              <a:rPr lang="de-DE" dirty="0" smtClean="0"/>
            </a:br>
            <a:r>
              <a:rPr lang="de-DE" dirty="0" smtClean="0"/>
              <a:t> </a:t>
            </a:r>
            <a:r>
              <a:rPr lang="de-DE" dirty="0" err="1" smtClean="0"/>
              <a:t>Refugee</a:t>
            </a:r>
            <a:r>
              <a:rPr lang="de-DE" dirty="0" smtClean="0"/>
              <a:t> </a:t>
            </a:r>
            <a:r>
              <a:rPr lang="de-DE" dirty="0" err="1" smtClean="0"/>
              <a:t>status</a:t>
            </a:r>
            <a:r>
              <a:rPr lang="de-DE" dirty="0" smtClean="0"/>
              <a:t>, </a:t>
            </a:r>
            <a:br>
              <a:rPr lang="de-DE" dirty="0" smtClean="0"/>
            </a:br>
            <a:r>
              <a:rPr lang="de-DE" dirty="0" err="1" smtClean="0"/>
              <a:t>Subsidiary</a:t>
            </a:r>
            <a:r>
              <a:rPr lang="de-DE" dirty="0" smtClean="0"/>
              <a:t> </a:t>
            </a:r>
            <a:r>
              <a:rPr lang="de-DE" dirty="0" err="1" smtClean="0"/>
              <a:t>protection</a:t>
            </a:r>
            <a:r>
              <a:rPr lang="de-DE" dirty="0" smtClean="0"/>
              <a:t>, </a:t>
            </a:r>
            <a:br>
              <a:rPr lang="de-DE" dirty="0" smtClean="0"/>
            </a:br>
            <a:r>
              <a:rPr lang="de-DE" dirty="0" err="1" smtClean="0"/>
              <a:t>Temporary</a:t>
            </a:r>
            <a:r>
              <a:rPr lang="de-DE" dirty="0" smtClean="0"/>
              <a:t> </a:t>
            </a:r>
            <a:r>
              <a:rPr lang="de-DE" dirty="0" err="1" smtClean="0"/>
              <a:t>Humanitarian</a:t>
            </a:r>
            <a:r>
              <a:rPr lang="de-DE" dirty="0" smtClean="0"/>
              <a:t> </a:t>
            </a:r>
            <a:r>
              <a:rPr lang="de-DE" dirty="0" err="1" smtClean="0"/>
              <a:t>Protection</a:t>
            </a:r>
            <a:r>
              <a:rPr lang="de-DE" dirty="0" smtClean="0"/>
              <a:t> </a:t>
            </a:r>
            <a:br>
              <a:rPr lang="de-DE" dirty="0" smtClean="0"/>
            </a:br>
            <a:r>
              <a:rPr lang="de-DE" dirty="0" err="1" smtClean="0"/>
              <a:t>There</a:t>
            </a:r>
            <a:r>
              <a:rPr lang="de-DE" dirty="0" smtClean="0"/>
              <a:t> </a:t>
            </a:r>
            <a:r>
              <a:rPr lang="de-DE" dirty="0" err="1" smtClean="0"/>
              <a:t>is</a:t>
            </a:r>
            <a:r>
              <a:rPr lang="de-DE" dirty="0" smtClean="0"/>
              <a:t> also </a:t>
            </a:r>
            <a:r>
              <a:rPr lang="de-DE" dirty="0" err="1" smtClean="0"/>
              <a:t>the</a:t>
            </a:r>
            <a:r>
              <a:rPr lang="de-DE" dirty="0" smtClean="0"/>
              <a:t> </a:t>
            </a:r>
            <a:r>
              <a:rPr lang="de-DE" dirty="0" err="1" smtClean="0"/>
              <a:t>Temporary</a:t>
            </a:r>
            <a:r>
              <a:rPr lang="de-DE" dirty="0" smtClean="0"/>
              <a:t> </a:t>
            </a:r>
            <a:r>
              <a:rPr lang="de-DE" dirty="0" err="1" smtClean="0"/>
              <a:t>Humanitarian</a:t>
            </a:r>
            <a:r>
              <a:rPr lang="de-DE" dirty="0" smtClean="0"/>
              <a:t> </a:t>
            </a:r>
            <a:r>
              <a:rPr lang="de-DE" dirty="0" err="1" smtClean="0"/>
              <a:t>Protection</a:t>
            </a:r>
            <a:r>
              <a:rPr lang="de-DE" dirty="0" smtClean="0"/>
              <a:t> </a:t>
            </a:r>
            <a:r>
              <a:rPr lang="de-DE" dirty="0" err="1" smtClean="0"/>
              <a:t>new</a:t>
            </a:r>
            <a:r>
              <a:rPr lang="de-DE" dirty="0" smtClean="0"/>
              <a:t>, </a:t>
            </a:r>
            <a:r>
              <a:rPr lang="de-DE" dirty="0" err="1" smtClean="0"/>
              <a:t>which</a:t>
            </a:r>
            <a:r>
              <a:rPr lang="de-DE" dirty="0" smtClean="0"/>
              <a:t> </a:t>
            </a:r>
            <a:r>
              <a:rPr lang="de-DE" dirty="0" err="1" smtClean="0"/>
              <a:t>is</a:t>
            </a:r>
            <a:r>
              <a:rPr lang="de-DE" dirty="0" smtClean="0"/>
              <a:t> </a:t>
            </a:r>
            <a:r>
              <a:rPr lang="de-DE" dirty="0" err="1" smtClean="0"/>
              <a:t>for</a:t>
            </a:r>
            <a:r>
              <a:rPr lang="de-DE" dirty="0" smtClean="0"/>
              <a:t> </a:t>
            </a:r>
            <a:r>
              <a:rPr lang="de-DE" dirty="0" err="1" smtClean="0"/>
              <a:t>asylum</a:t>
            </a:r>
            <a:r>
              <a:rPr lang="de-DE" dirty="0" smtClean="0"/>
              <a:t> </a:t>
            </a:r>
            <a:r>
              <a:rPr lang="de-DE" dirty="0" err="1" smtClean="0"/>
              <a:t>seeker</a:t>
            </a:r>
            <a:r>
              <a:rPr lang="de-DE" dirty="0" smtClean="0"/>
              <a:t> </a:t>
            </a:r>
            <a:r>
              <a:rPr lang="de-DE" dirty="0" err="1" smtClean="0"/>
              <a:t>whose</a:t>
            </a:r>
            <a:r>
              <a:rPr lang="de-DE" dirty="0" smtClean="0"/>
              <a:t> </a:t>
            </a:r>
            <a:r>
              <a:rPr lang="de-DE" dirty="0" err="1" smtClean="0"/>
              <a:t>asylum</a:t>
            </a:r>
            <a:r>
              <a:rPr lang="de-DE" dirty="0" smtClean="0"/>
              <a:t> </a:t>
            </a:r>
            <a:r>
              <a:rPr lang="de-DE" dirty="0" err="1" smtClean="0"/>
              <a:t>claim</a:t>
            </a:r>
            <a:r>
              <a:rPr lang="de-DE" dirty="0" smtClean="0"/>
              <a:t> was </a:t>
            </a:r>
            <a:r>
              <a:rPr lang="de-DE" dirty="0" err="1" smtClean="0"/>
              <a:t>rejected</a:t>
            </a:r>
            <a:r>
              <a:rPr lang="de-DE" dirty="0" smtClean="0"/>
              <a:t> </a:t>
            </a:r>
            <a:r>
              <a:rPr lang="de-DE" dirty="0" err="1" smtClean="0"/>
              <a:t>twice</a:t>
            </a:r>
            <a:r>
              <a:rPr lang="de-DE" dirty="0" smtClean="0"/>
              <a:t> but </a:t>
            </a:r>
            <a:r>
              <a:rPr lang="de-DE" dirty="0" err="1" smtClean="0"/>
              <a:t>who</a:t>
            </a:r>
            <a:r>
              <a:rPr lang="de-DE" dirty="0" smtClean="0"/>
              <a:t> </a:t>
            </a:r>
            <a:r>
              <a:rPr lang="de-DE" dirty="0" err="1" smtClean="0"/>
              <a:t>had</a:t>
            </a:r>
            <a:r>
              <a:rPr lang="de-DE" dirty="0" smtClean="0"/>
              <a:t> </a:t>
            </a:r>
            <a:r>
              <a:rPr lang="de-DE" dirty="0" err="1" smtClean="0"/>
              <a:t>been</a:t>
            </a:r>
            <a:r>
              <a:rPr lang="de-DE" dirty="0" smtClean="0"/>
              <a:t> in Malta </a:t>
            </a:r>
            <a:r>
              <a:rPr lang="de-DE" dirty="0" err="1" smtClean="0"/>
              <a:t>before</a:t>
            </a:r>
            <a:r>
              <a:rPr lang="de-DE" dirty="0" smtClean="0"/>
              <a:t> 2007, </a:t>
            </a:r>
            <a:r>
              <a:rPr lang="de-DE" dirty="0" err="1" smtClean="0"/>
              <a:t>this</a:t>
            </a:r>
            <a:r>
              <a:rPr lang="de-DE" dirty="0" smtClean="0"/>
              <a:t> </a:t>
            </a:r>
            <a:r>
              <a:rPr lang="de-DE" dirty="0" err="1" smtClean="0"/>
              <a:t>is</a:t>
            </a:r>
            <a:r>
              <a:rPr lang="de-DE" dirty="0" smtClean="0"/>
              <a:t> a </a:t>
            </a:r>
            <a:r>
              <a:rPr lang="de-DE" dirty="0" err="1" smtClean="0"/>
              <a:t>special</a:t>
            </a:r>
            <a:r>
              <a:rPr lang="de-DE" dirty="0" smtClean="0"/>
              <a:t> </a:t>
            </a:r>
            <a:r>
              <a:rPr lang="de-DE" dirty="0" err="1" smtClean="0"/>
              <a:t>case</a:t>
            </a:r>
            <a:r>
              <a:rPr lang="de-DE" dirty="0" smtClean="0"/>
              <a:t> </a:t>
            </a:r>
            <a:r>
              <a:rPr lang="de-DE" dirty="0" err="1" smtClean="0"/>
              <a:t>which</a:t>
            </a:r>
            <a:r>
              <a:rPr lang="de-DE" dirty="0" smtClean="0"/>
              <a:t> </a:t>
            </a:r>
            <a:r>
              <a:rPr lang="de-DE" dirty="0" err="1" smtClean="0"/>
              <a:t>can</a:t>
            </a:r>
            <a:r>
              <a:rPr lang="de-DE" dirty="0" smtClean="0"/>
              <a:t> not </a:t>
            </a:r>
            <a:r>
              <a:rPr lang="de-DE" dirty="0" err="1" smtClean="0"/>
              <a:t>really</a:t>
            </a:r>
            <a:r>
              <a:rPr lang="de-DE" dirty="0" smtClean="0"/>
              <a:t> </a:t>
            </a:r>
            <a:r>
              <a:rPr lang="de-DE" dirty="0" err="1" smtClean="0"/>
              <a:t>be</a:t>
            </a:r>
            <a:r>
              <a:rPr lang="de-DE" dirty="0" smtClean="0"/>
              <a:t> </a:t>
            </a:r>
            <a:r>
              <a:rPr lang="de-DE" dirty="0" err="1" smtClean="0"/>
              <a:t>compared</a:t>
            </a:r>
            <a:r>
              <a:rPr lang="de-DE" dirty="0" smtClean="0"/>
              <a:t> </a:t>
            </a:r>
            <a:r>
              <a:rPr lang="de-DE" dirty="0" err="1" smtClean="0"/>
              <a:t>to</a:t>
            </a:r>
            <a:r>
              <a:rPr lang="de-DE" dirty="0" smtClean="0"/>
              <a:t> </a:t>
            </a:r>
            <a:r>
              <a:rPr lang="de-DE" dirty="0" err="1" smtClean="0"/>
              <a:t>the</a:t>
            </a:r>
            <a:r>
              <a:rPr lang="de-DE" dirty="0" smtClean="0"/>
              <a:t> </a:t>
            </a:r>
            <a:r>
              <a:rPr lang="de-DE" dirty="0" err="1" smtClean="0"/>
              <a:t>other</a:t>
            </a:r>
            <a:r>
              <a:rPr lang="de-DE" dirty="0" smtClean="0"/>
              <a:t> </a:t>
            </a:r>
            <a:r>
              <a:rPr lang="de-DE" dirty="0" err="1" smtClean="0"/>
              <a:t>protection</a:t>
            </a:r>
            <a:r>
              <a:rPr lang="de-DE" dirty="0" smtClean="0"/>
              <a:t> </a:t>
            </a:r>
            <a:r>
              <a:rPr lang="de-DE" dirty="0" err="1" smtClean="0"/>
              <a:t>statuses</a:t>
            </a:r>
            <a:r>
              <a:rPr lang="de-DE" dirty="0" smtClean="0"/>
              <a:t>.</a:t>
            </a:r>
            <a:br>
              <a:rPr lang="de-DE" dirty="0" smtClean="0"/>
            </a:br>
            <a:r>
              <a:rPr lang="de-DE" dirty="0" smtClean="0"/>
              <a:t>As an </a:t>
            </a:r>
            <a:r>
              <a:rPr lang="de-DE" dirty="0" err="1" smtClean="0"/>
              <a:t>interesting</a:t>
            </a:r>
            <a:r>
              <a:rPr lang="de-DE" dirty="0" smtClean="0"/>
              <a:t> </a:t>
            </a:r>
            <a:r>
              <a:rPr lang="de-DE" dirty="0" err="1" smtClean="0"/>
              <a:t>topic</a:t>
            </a:r>
            <a:r>
              <a:rPr lang="de-DE" dirty="0" smtClean="0"/>
              <a:t> </a:t>
            </a:r>
            <a:r>
              <a:rPr lang="de-DE" dirty="0" err="1" smtClean="0"/>
              <a:t>the</a:t>
            </a:r>
            <a:r>
              <a:rPr lang="de-DE" dirty="0" smtClean="0"/>
              <a:t> THP </a:t>
            </a:r>
            <a:r>
              <a:rPr lang="de-DE" dirty="0" err="1" smtClean="0"/>
              <a:t>new</a:t>
            </a:r>
            <a:r>
              <a:rPr lang="de-DE" dirty="0" smtClean="0"/>
              <a:t> </a:t>
            </a:r>
            <a:r>
              <a:rPr lang="de-DE" dirty="0" err="1" smtClean="0"/>
              <a:t>is</a:t>
            </a:r>
            <a:r>
              <a:rPr lang="de-DE" dirty="0" smtClean="0"/>
              <a:t>, </a:t>
            </a:r>
            <a:r>
              <a:rPr lang="de-DE" dirty="0" err="1" smtClean="0"/>
              <a:t>maybe</a:t>
            </a:r>
            <a:r>
              <a:rPr lang="de-DE" dirty="0" smtClean="0"/>
              <a:t> </a:t>
            </a:r>
            <a:r>
              <a:rPr lang="de-DE" dirty="0" err="1" smtClean="0"/>
              <a:t>we</a:t>
            </a:r>
            <a:r>
              <a:rPr lang="de-DE" dirty="0" smtClean="0"/>
              <a:t> </a:t>
            </a:r>
            <a:r>
              <a:rPr lang="de-DE" dirty="0" err="1" smtClean="0"/>
              <a:t>can</a:t>
            </a:r>
            <a:r>
              <a:rPr lang="de-DE" dirty="0" smtClean="0"/>
              <a:t> bring </a:t>
            </a:r>
            <a:r>
              <a:rPr lang="de-DE" dirty="0" err="1" smtClean="0"/>
              <a:t>it</a:t>
            </a:r>
            <a:r>
              <a:rPr lang="de-DE" dirty="0" smtClean="0"/>
              <a:t> </a:t>
            </a:r>
            <a:r>
              <a:rPr lang="de-DE" dirty="0" err="1" smtClean="0"/>
              <a:t>up</a:t>
            </a:r>
            <a:r>
              <a:rPr lang="de-DE" dirty="0" smtClean="0"/>
              <a:t> </a:t>
            </a:r>
            <a:r>
              <a:rPr lang="de-DE" dirty="0" err="1" smtClean="0"/>
              <a:t>to</a:t>
            </a:r>
            <a:r>
              <a:rPr lang="de-DE" dirty="0" smtClean="0"/>
              <a:t> </a:t>
            </a:r>
            <a:r>
              <a:rPr lang="de-DE" dirty="0" err="1" smtClean="0"/>
              <a:t>discussion</a:t>
            </a:r>
            <a:r>
              <a:rPr lang="de-DE" dirty="0" smtClean="0"/>
              <a:t> </a:t>
            </a:r>
            <a:r>
              <a:rPr lang="de-DE" dirty="0" err="1" smtClean="0"/>
              <a:t>with</a:t>
            </a:r>
            <a:r>
              <a:rPr lang="de-DE" dirty="0" smtClean="0"/>
              <a:t> </a:t>
            </a:r>
            <a:r>
              <a:rPr lang="de-DE" dirty="0" err="1" smtClean="0"/>
              <a:t>our</a:t>
            </a:r>
            <a:r>
              <a:rPr lang="de-DE" dirty="0" smtClean="0"/>
              <a:t> expert </a:t>
            </a:r>
            <a:r>
              <a:rPr lang="de-DE" dirty="0" err="1" smtClean="0"/>
              <a:t>afterwards</a:t>
            </a:r>
            <a:r>
              <a:rPr lang="de-DE" dirty="0" smtClean="0"/>
              <a:t> </a:t>
            </a:r>
            <a:r>
              <a:rPr lang="de-DE" dirty="0" err="1" smtClean="0"/>
              <a:t>as</a:t>
            </a:r>
            <a:r>
              <a:rPr lang="de-DE" dirty="0" smtClean="0"/>
              <a:t> </a:t>
            </a:r>
            <a:r>
              <a:rPr lang="de-DE" dirty="0" err="1" smtClean="0"/>
              <a:t>we</a:t>
            </a:r>
            <a:r>
              <a:rPr lang="de-DE" dirty="0" smtClean="0"/>
              <a:t> </a:t>
            </a:r>
            <a:r>
              <a:rPr lang="de-DE" dirty="0" err="1" smtClean="0"/>
              <a:t>have</a:t>
            </a:r>
            <a:r>
              <a:rPr lang="de-DE" dirty="0" smtClean="0"/>
              <a:t> a limited time </a:t>
            </a:r>
            <a:r>
              <a:rPr lang="de-DE" dirty="0" err="1" smtClean="0"/>
              <a:t>to</a:t>
            </a:r>
            <a:r>
              <a:rPr lang="de-DE" dirty="0" smtClean="0"/>
              <a:t> </a:t>
            </a:r>
            <a:r>
              <a:rPr lang="de-DE" dirty="0" err="1" smtClean="0"/>
              <a:t>present</a:t>
            </a:r>
            <a:r>
              <a:rPr lang="de-DE" dirty="0" smtClean="0"/>
              <a:t>.</a:t>
            </a:r>
          </a:p>
          <a:p>
            <a:r>
              <a:rPr lang="de-DE" dirty="0" err="1" smtClean="0"/>
              <a:t>To</a:t>
            </a:r>
            <a:r>
              <a:rPr lang="de-DE" dirty="0" smtClean="0"/>
              <a:t> </a:t>
            </a:r>
            <a:r>
              <a:rPr lang="de-DE" dirty="0" err="1" smtClean="0"/>
              <a:t>give</a:t>
            </a:r>
            <a:r>
              <a:rPr lang="de-DE" dirty="0" smtClean="0"/>
              <a:t> a </a:t>
            </a:r>
            <a:r>
              <a:rPr lang="de-DE" dirty="0" err="1" smtClean="0"/>
              <a:t>short</a:t>
            </a:r>
            <a:r>
              <a:rPr lang="de-DE" dirty="0" smtClean="0"/>
              <a:t> </a:t>
            </a:r>
            <a:r>
              <a:rPr lang="de-DE" dirty="0" err="1" smtClean="0"/>
              <a:t>overview</a:t>
            </a:r>
            <a:r>
              <a:rPr lang="de-DE" dirty="0" smtClean="0"/>
              <a:t> </a:t>
            </a:r>
            <a:r>
              <a:rPr lang="de-DE" dirty="0" err="1" smtClean="0"/>
              <a:t>of</a:t>
            </a:r>
            <a:r>
              <a:rPr lang="de-DE" dirty="0" smtClean="0"/>
              <a:t> </a:t>
            </a:r>
            <a:r>
              <a:rPr lang="de-DE" dirty="0" err="1" smtClean="0"/>
              <a:t>the</a:t>
            </a:r>
            <a:r>
              <a:rPr lang="de-DE" dirty="0" smtClean="0"/>
              <a:t> </a:t>
            </a:r>
            <a:r>
              <a:rPr lang="de-DE" dirty="0" err="1" smtClean="0"/>
              <a:t>history</a:t>
            </a:r>
            <a:r>
              <a:rPr lang="de-DE" dirty="0" smtClean="0"/>
              <a:t> </a:t>
            </a:r>
            <a:r>
              <a:rPr lang="de-DE" dirty="0" err="1" smtClean="0"/>
              <a:t>of</a:t>
            </a:r>
            <a:r>
              <a:rPr lang="de-DE" dirty="0" smtClean="0"/>
              <a:t> Malta:</a:t>
            </a:r>
            <a:br>
              <a:rPr lang="de-DE" dirty="0" smtClean="0"/>
            </a:br>
            <a:r>
              <a:rPr lang="de-DE" dirty="0" err="1" smtClean="0"/>
              <a:t>It</a:t>
            </a:r>
            <a:r>
              <a:rPr lang="de-DE" dirty="0" smtClean="0"/>
              <a:t> </a:t>
            </a:r>
            <a:r>
              <a:rPr lang="de-DE" dirty="0" err="1" smtClean="0"/>
              <a:t>gained</a:t>
            </a:r>
            <a:r>
              <a:rPr lang="de-DE" dirty="0" smtClean="0"/>
              <a:t> </a:t>
            </a:r>
            <a:r>
              <a:rPr lang="de-DE" dirty="0" err="1" smtClean="0"/>
              <a:t>its</a:t>
            </a:r>
            <a:r>
              <a:rPr lang="de-DE" dirty="0" smtClean="0"/>
              <a:t> </a:t>
            </a:r>
            <a:r>
              <a:rPr lang="de-DE" dirty="0" err="1" smtClean="0"/>
              <a:t>independence</a:t>
            </a:r>
            <a:r>
              <a:rPr lang="de-DE" dirty="0" smtClean="0"/>
              <a:t> </a:t>
            </a:r>
            <a:r>
              <a:rPr lang="de-DE" dirty="0" err="1" smtClean="0"/>
              <a:t>from</a:t>
            </a:r>
            <a:r>
              <a:rPr lang="de-DE" dirty="0" smtClean="0"/>
              <a:t> </a:t>
            </a:r>
            <a:r>
              <a:rPr lang="de-DE" dirty="0" err="1" smtClean="0"/>
              <a:t>the</a:t>
            </a:r>
            <a:r>
              <a:rPr lang="de-DE" dirty="0" smtClean="0"/>
              <a:t> British </a:t>
            </a:r>
            <a:r>
              <a:rPr lang="de-DE" dirty="0" err="1" smtClean="0"/>
              <a:t>government</a:t>
            </a:r>
            <a:r>
              <a:rPr lang="de-DE" dirty="0" smtClean="0"/>
              <a:t> in 1964, </a:t>
            </a:r>
            <a:r>
              <a:rPr lang="de-DE" dirty="0" err="1" smtClean="0"/>
              <a:t>signed</a:t>
            </a:r>
            <a:r>
              <a:rPr lang="de-DE" dirty="0" smtClean="0"/>
              <a:t> </a:t>
            </a:r>
            <a:r>
              <a:rPr lang="de-DE" dirty="0" err="1" smtClean="0"/>
              <a:t>the</a:t>
            </a:r>
            <a:r>
              <a:rPr lang="de-DE" dirty="0" smtClean="0"/>
              <a:t> </a:t>
            </a:r>
            <a:r>
              <a:rPr lang="de-DE" dirty="0" err="1" smtClean="0"/>
              <a:t>Geneva</a:t>
            </a:r>
            <a:r>
              <a:rPr lang="de-DE" dirty="0" smtClean="0"/>
              <a:t> </a:t>
            </a:r>
            <a:r>
              <a:rPr lang="de-DE" dirty="0" err="1" smtClean="0"/>
              <a:t>convention</a:t>
            </a:r>
            <a:r>
              <a:rPr lang="de-DE" dirty="0" smtClean="0"/>
              <a:t> in 1971. </a:t>
            </a:r>
            <a:br>
              <a:rPr lang="de-DE" dirty="0" smtClean="0"/>
            </a:br>
            <a:r>
              <a:rPr lang="de-DE" dirty="0" smtClean="0"/>
              <a:t>The </a:t>
            </a:r>
            <a:r>
              <a:rPr lang="de-DE" dirty="0" err="1" smtClean="0"/>
              <a:t>Maltese</a:t>
            </a:r>
            <a:r>
              <a:rPr lang="de-DE" dirty="0" smtClean="0"/>
              <a:t> </a:t>
            </a:r>
            <a:r>
              <a:rPr lang="de-DE" dirty="0" err="1" smtClean="0"/>
              <a:t>Government</a:t>
            </a:r>
            <a:r>
              <a:rPr lang="de-DE" dirty="0" smtClean="0"/>
              <a:t> </a:t>
            </a:r>
            <a:r>
              <a:rPr lang="de-DE" dirty="0" err="1" smtClean="0"/>
              <a:t>established</a:t>
            </a:r>
            <a:r>
              <a:rPr lang="de-DE" dirty="0" smtClean="0"/>
              <a:t> </a:t>
            </a:r>
            <a:r>
              <a:rPr lang="de-DE" dirty="0" err="1" smtClean="0"/>
              <a:t>the</a:t>
            </a:r>
            <a:r>
              <a:rPr lang="de-DE" dirty="0" smtClean="0"/>
              <a:t> </a:t>
            </a:r>
            <a:r>
              <a:rPr lang="de-DE" dirty="0" err="1" smtClean="0"/>
              <a:t>Refugee</a:t>
            </a:r>
            <a:r>
              <a:rPr lang="de-DE" dirty="0" smtClean="0"/>
              <a:t> Act in 2000 </a:t>
            </a:r>
            <a:r>
              <a:rPr lang="de-DE" dirty="0" err="1" smtClean="0"/>
              <a:t>and</a:t>
            </a:r>
            <a:r>
              <a:rPr lang="de-DE" dirty="0" smtClean="0"/>
              <a:t> </a:t>
            </a:r>
            <a:r>
              <a:rPr lang="de-DE" dirty="0" err="1" smtClean="0"/>
              <a:t>opened</a:t>
            </a:r>
            <a:r>
              <a:rPr lang="de-DE" dirty="0" smtClean="0"/>
              <a:t> </a:t>
            </a:r>
            <a:r>
              <a:rPr lang="de-DE" dirty="0" err="1" smtClean="0"/>
              <a:t>the</a:t>
            </a:r>
            <a:r>
              <a:rPr lang="de-DE" dirty="0" smtClean="0"/>
              <a:t> Office </a:t>
            </a:r>
            <a:r>
              <a:rPr lang="de-DE" dirty="0" err="1" smtClean="0"/>
              <a:t>of</a:t>
            </a:r>
            <a:r>
              <a:rPr lang="de-DE" dirty="0" smtClean="0"/>
              <a:t> </a:t>
            </a:r>
            <a:r>
              <a:rPr lang="de-DE" dirty="0" err="1" smtClean="0"/>
              <a:t>the</a:t>
            </a:r>
            <a:r>
              <a:rPr lang="de-DE" dirty="0" smtClean="0"/>
              <a:t> </a:t>
            </a:r>
            <a:r>
              <a:rPr lang="de-DE" dirty="0" err="1" smtClean="0"/>
              <a:t>Refugee</a:t>
            </a:r>
            <a:r>
              <a:rPr lang="de-DE" dirty="0" smtClean="0"/>
              <a:t> </a:t>
            </a:r>
            <a:r>
              <a:rPr lang="de-DE" dirty="0" err="1" smtClean="0"/>
              <a:t>Commissioner</a:t>
            </a:r>
            <a:r>
              <a:rPr lang="de-DE" dirty="0" smtClean="0"/>
              <a:t> in 2001. In 2004, Malta </a:t>
            </a:r>
            <a:r>
              <a:rPr lang="de-DE" dirty="0" err="1" smtClean="0"/>
              <a:t>joined</a:t>
            </a:r>
            <a:r>
              <a:rPr lang="de-DE" dirty="0" smtClean="0"/>
              <a:t> </a:t>
            </a:r>
            <a:r>
              <a:rPr lang="de-DE" dirty="0" err="1" smtClean="0"/>
              <a:t>the</a:t>
            </a:r>
            <a:r>
              <a:rPr lang="de-DE" dirty="0" smtClean="0"/>
              <a:t> EU </a:t>
            </a:r>
            <a:r>
              <a:rPr lang="de-DE" dirty="0" err="1" smtClean="0"/>
              <a:t>and</a:t>
            </a:r>
            <a:r>
              <a:rPr lang="de-DE" dirty="0" smtClean="0"/>
              <a:t> </a:t>
            </a:r>
            <a:r>
              <a:rPr lang="de-DE" dirty="0" err="1" smtClean="0"/>
              <a:t>is</a:t>
            </a:r>
            <a:r>
              <a:rPr lang="de-DE" dirty="0" smtClean="0"/>
              <a:t> </a:t>
            </a:r>
            <a:r>
              <a:rPr lang="de-DE" dirty="0" err="1" smtClean="0"/>
              <a:t>part</a:t>
            </a:r>
            <a:r>
              <a:rPr lang="de-DE" dirty="0" smtClean="0"/>
              <a:t> </a:t>
            </a:r>
            <a:r>
              <a:rPr lang="de-DE" dirty="0" err="1" smtClean="0"/>
              <a:t>of</a:t>
            </a:r>
            <a:r>
              <a:rPr lang="de-DE" dirty="0" smtClean="0"/>
              <a:t> </a:t>
            </a:r>
            <a:r>
              <a:rPr lang="de-DE" dirty="0" err="1" smtClean="0"/>
              <a:t>the</a:t>
            </a:r>
            <a:r>
              <a:rPr lang="de-DE" dirty="0" smtClean="0"/>
              <a:t> Schengen Area.</a:t>
            </a:r>
            <a:br>
              <a:rPr lang="de-DE" dirty="0" smtClean="0"/>
            </a:br>
            <a:r>
              <a:rPr lang="de-DE" dirty="0" smtClean="0"/>
              <a:t>So </a:t>
            </a:r>
            <a:r>
              <a:rPr lang="de-DE" dirty="0" err="1" smtClean="0"/>
              <a:t>as</a:t>
            </a:r>
            <a:r>
              <a:rPr lang="de-DE" dirty="0" smtClean="0"/>
              <a:t> </a:t>
            </a:r>
            <a:r>
              <a:rPr lang="de-DE" dirty="0" err="1" smtClean="0"/>
              <a:t>we</a:t>
            </a:r>
            <a:r>
              <a:rPr lang="de-DE" dirty="0" smtClean="0"/>
              <a:t> </a:t>
            </a:r>
            <a:r>
              <a:rPr lang="de-DE" dirty="0" err="1" smtClean="0"/>
              <a:t>can</a:t>
            </a:r>
            <a:r>
              <a:rPr lang="de-DE" dirty="0" smtClean="0"/>
              <a:t> </a:t>
            </a:r>
            <a:r>
              <a:rPr lang="de-DE" dirty="0" err="1" smtClean="0"/>
              <a:t>see</a:t>
            </a:r>
            <a:r>
              <a:rPr lang="de-DE" dirty="0" smtClean="0"/>
              <a:t> </a:t>
            </a:r>
            <a:r>
              <a:rPr lang="de-DE" dirty="0" err="1" smtClean="0"/>
              <a:t>the</a:t>
            </a:r>
            <a:r>
              <a:rPr lang="de-DE" dirty="0" smtClean="0"/>
              <a:t> </a:t>
            </a:r>
            <a:r>
              <a:rPr lang="de-DE" dirty="0" err="1" smtClean="0"/>
              <a:t>government</a:t>
            </a:r>
            <a:r>
              <a:rPr lang="de-DE" dirty="0" smtClean="0"/>
              <a:t> </a:t>
            </a:r>
            <a:r>
              <a:rPr lang="de-DE" dirty="0" err="1" smtClean="0"/>
              <a:t>of</a:t>
            </a:r>
            <a:r>
              <a:rPr lang="de-DE" dirty="0" smtClean="0"/>
              <a:t> Malta </a:t>
            </a:r>
            <a:r>
              <a:rPr lang="de-DE" dirty="0" err="1" smtClean="0"/>
              <a:t>is</a:t>
            </a:r>
            <a:r>
              <a:rPr lang="de-DE" dirty="0" smtClean="0"/>
              <a:t> </a:t>
            </a:r>
            <a:r>
              <a:rPr lang="de-DE" dirty="0" err="1" smtClean="0"/>
              <a:t>concerned</a:t>
            </a:r>
            <a:r>
              <a:rPr lang="de-DE" dirty="0" smtClean="0"/>
              <a:t> </a:t>
            </a:r>
            <a:r>
              <a:rPr lang="de-DE" dirty="0" err="1" smtClean="0"/>
              <a:t>with</a:t>
            </a:r>
            <a:r>
              <a:rPr lang="de-DE" dirty="0" smtClean="0"/>
              <a:t> </a:t>
            </a:r>
            <a:r>
              <a:rPr lang="de-DE" dirty="0" err="1" smtClean="0"/>
              <a:t>this</a:t>
            </a:r>
            <a:r>
              <a:rPr lang="de-DE" dirty="0" smtClean="0"/>
              <a:t> </a:t>
            </a:r>
            <a:r>
              <a:rPr lang="de-DE" dirty="0" err="1" smtClean="0"/>
              <a:t>topic</a:t>
            </a:r>
            <a:r>
              <a:rPr lang="de-DE" dirty="0" smtClean="0"/>
              <a:t> </a:t>
            </a:r>
            <a:r>
              <a:rPr lang="de-DE" dirty="0" err="1" smtClean="0"/>
              <a:t>since</a:t>
            </a:r>
            <a:r>
              <a:rPr lang="de-DE" dirty="0" smtClean="0"/>
              <a:t> not such a </a:t>
            </a:r>
            <a:r>
              <a:rPr lang="de-DE" dirty="0" err="1" smtClean="0"/>
              <a:t>long</a:t>
            </a:r>
            <a:r>
              <a:rPr lang="de-DE" dirty="0" smtClean="0"/>
              <a:t> time.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olienbildplatzhalter 1"/>
          <p:cNvSpPr>
            <a:spLocks noGrp="1" noRot="1" noChangeAspect="1"/>
          </p:cNvSpPr>
          <p:nvPr>
            <p:ph type="sldImg"/>
          </p:nvPr>
        </p:nvSpPr>
        <p:spPr bwMode="auto">
          <a:noFill/>
          <a:ln>
            <a:solidFill>
              <a:srgbClr val="000000"/>
            </a:solidFill>
            <a:miter lim="800000"/>
            <a:headEnd/>
            <a:tailEnd/>
          </a:ln>
        </p:spPr>
      </p:sp>
      <p:sp>
        <p:nvSpPr>
          <p:cNvPr id="24578" name="Notizenplatzhalter 2"/>
          <p:cNvSpPr>
            <a:spLocks noGrp="1"/>
          </p:cNvSpPr>
          <p:nvPr>
            <p:ph type="body" idx="1"/>
          </p:nvPr>
        </p:nvSpPr>
        <p:spPr bwMode="auto">
          <a:noFill/>
        </p:spPr>
        <p:txBody>
          <a:bodyPr/>
          <a:lstStyle/>
          <a:p>
            <a:pPr eaLnBrk="1" hangingPunct="1">
              <a:spcBef>
                <a:spcPct val="0"/>
              </a:spcBef>
            </a:pPr>
            <a:r>
              <a:rPr lang="de-DE" smtClean="0"/>
              <a:t>Now we will come to our research question: In how far does the way Maltese local actors deal with the problem of refugees confirm the validity of the multilevel institutionalist collective actors approach? As we have heard before, the multilevel institutionalist approach says that there are different actors which have different aims and strategies. On our trip to Malta, we have interviewed researchers, governmental institutions and Non-governmental organizations. </a:t>
            </a:r>
            <a:r>
              <a:rPr lang="de-DE" sz="1200" smtClean="0">
                <a:sym typeface="Wingdings" pitchFamily="2" charset="2"/>
              </a:rPr>
              <a:t>In how far their interests and actions differ and in how far this may lead to further problems has been a very interesting aspect of our trip. This is what we are going to explain on the next slides by referring to the interviews that we have conducted and in the end, we will answer our research question.</a:t>
            </a:r>
          </a:p>
        </p:txBody>
      </p:sp>
      <p:sp>
        <p:nvSpPr>
          <p:cNvPr id="24579" name="Foliennummernplatzhalter 3"/>
          <p:cNvSpPr>
            <a:spLocks noGrp="1"/>
          </p:cNvSpPr>
          <p:nvPr>
            <p:ph type="sldNum" sz="quarter" idx="5"/>
          </p:nvPr>
        </p:nvSpPr>
        <p:spPr bwMode="auto">
          <a:noFill/>
          <a:ln>
            <a:miter lim="800000"/>
            <a:headEnd/>
            <a:tailEnd/>
          </a:ln>
        </p:spPr>
        <p:txBody>
          <a:bodyPr/>
          <a:lstStyle/>
          <a:p>
            <a:fld id="{C5226D62-7ED2-4706-9F5A-1F7C1A140491}" type="slidenum">
              <a:rPr lang="de-DE" smtClean="0"/>
              <a:pPr/>
              <a:t>5</a:t>
            </a:fld>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a:lstStyle/>
          <a:p>
            <a:pPr>
              <a:lnSpc>
                <a:spcPct val="90000"/>
              </a:lnSpc>
            </a:pPr>
            <a:r>
              <a:rPr lang="de-DE" smtClean="0"/>
              <a:t>Now we will come to the state of the art, meaning which literature could be used in respect to our research question. We tried to find literature but unfortunately we could not find that much specifically on our topic. It is also worth noting that quite a lot of research in Malta is produced by NGOs and IGOs and not only academics. However, we have picked two articles that, even if not specifically fitting to our research question, in their wider sense provide information we can use for answering our question.</a:t>
            </a:r>
          </a:p>
          <a:p>
            <a:pPr>
              <a:lnSpc>
                <a:spcPct val="90000"/>
              </a:lnSpc>
            </a:pPr>
            <a:endParaRPr lang="de-DE" smtClean="0"/>
          </a:p>
          <a:p>
            <a:pPr>
              <a:lnSpc>
                <a:spcPct val="90000"/>
              </a:lnSpc>
            </a:pPr>
            <a:r>
              <a:rPr lang="de-DE" smtClean="0"/>
              <a:t>The first one is„Less than human“ by Daniela DeBono. It is an article which deals with the treatment of irregular migrants in Malta. From a human rights perspective, the detention system is quite problematic. The article illustrates the fundamental disconsensus between the government and the NGOs on that matter. The article is an approach from NGOs of that area and therefore, even if rather indirectly, can provide insight to the relation and local structure of different actors performing in Malta.</a:t>
            </a:r>
          </a:p>
          <a:p>
            <a:pPr>
              <a:lnSpc>
                <a:spcPct val="90000"/>
              </a:lnSpc>
            </a:pPr>
            <a:endParaRPr lang="de-DE" smtClean="0"/>
          </a:p>
          <a:p>
            <a:pPr>
              <a:lnSpc>
                <a:spcPct val="90000"/>
              </a:lnSpc>
            </a:pPr>
            <a:r>
              <a:rPr lang="de-DE" smtClean="0"/>
              <a:t>The second article is „Opening up the island: a ‘counter- islandness‘ approach to migration in Malta“. It deals with discourse and preconceptions on irregular migration and islandness. The authors critically argue with the concept of an island as being „isolated, immobile and homogeneous space“ and examine the island as an concept of „barrier, hub and place of settlement.“ This fits to both conceptions of non-governmental and governmental organization. As the governmental organizations mostly think that being an island brings rather disadvantages, as the NGOs argue that it can help to establish longterm structures, concerning the migration policy.</a:t>
            </a:r>
          </a:p>
          <a:p>
            <a:pPr>
              <a:lnSpc>
                <a:spcPct val="90000"/>
              </a:lnSpc>
            </a:pPr>
            <a:endParaRPr lang="de-DE" smtClean="0"/>
          </a:p>
          <a:p>
            <a:pPr>
              <a:lnSpc>
                <a:spcPct val="90000"/>
              </a:lnSpc>
            </a:pPr>
            <a:r>
              <a:rPr lang="de-DE" smtClean="0"/>
              <a:t>All in all, we didn‘t really find literature which fitted completely to our research question. We think however that our interviews provide enough material to successfully answer our research question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bwMode="auto">
          <a:noFill/>
        </p:spPr>
        <p:txBody>
          <a:bodyPr/>
          <a:lstStyle/>
          <a:p>
            <a:r>
              <a:rPr lang="de-DE" sz="1100" dirty="0" err="1" smtClean="0"/>
              <a:t>Here</a:t>
            </a:r>
            <a:r>
              <a:rPr lang="de-DE" sz="1100" dirty="0" smtClean="0"/>
              <a:t> </a:t>
            </a:r>
            <a:r>
              <a:rPr lang="de-DE" sz="1100" dirty="0" err="1" smtClean="0"/>
              <a:t>we</a:t>
            </a:r>
            <a:r>
              <a:rPr lang="de-DE" sz="1100" dirty="0" smtClean="0"/>
              <a:t> </a:t>
            </a:r>
            <a:r>
              <a:rPr lang="de-DE" sz="1100" dirty="0" err="1" smtClean="0"/>
              <a:t>have</a:t>
            </a:r>
            <a:r>
              <a:rPr lang="de-DE" sz="1100" dirty="0" smtClean="0"/>
              <a:t> a </a:t>
            </a:r>
            <a:r>
              <a:rPr lang="de-DE" sz="1100" dirty="0" err="1" smtClean="0"/>
              <a:t>table</a:t>
            </a:r>
            <a:r>
              <a:rPr lang="de-DE" sz="1100" dirty="0" smtClean="0"/>
              <a:t> </a:t>
            </a:r>
            <a:r>
              <a:rPr lang="de-DE" sz="1100" dirty="0" err="1" smtClean="0"/>
              <a:t>of</a:t>
            </a:r>
            <a:r>
              <a:rPr lang="de-DE" sz="1100" dirty="0" smtClean="0"/>
              <a:t> </a:t>
            </a:r>
            <a:r>
              <a:rPr lang="de-DE" sz="1100" dirty="0" err="1" smtClean="0"/>
              <a:t>our</a:t>
            </a:r>
            <a:r>
              <a:rPr lang="de-DE" sz="1100" dirty="0" smtClean="0"/>
              <a:t> interview </a:t>
            </a:r>
            <a:r>
              <a:rPr lang="de-DE" sz="1100" dirty="0" err="1" smtClean="0"/>
              <a:t>partners</a:t>
            </a:r>
            <a:r>
              <a:rPr lang="de-DE" sz="1100" dirty="0" smtClean="0"/>
              <a:t> in Malta. </a:t>
            </a:r>
          </a:p>
          <a:p>
            <a:endParaRPr lang="de-DE" sz="1100" dirty="0" smtClean="0"/>
          </a:p>
          <a:p>
            <a:r>
              <a:rPr lang="de-DE" sz="1100" dirty="0" err="1" smtClean="0"/>
              <a:t>We</a:t>
            </a:r>
            <a:r>
              <a:rPr lang="de-DE" sz="1100" dirty="0" smtClean="0"/>
              <a:t> </a:t>
            </a:r>
            <a:r>
              <a:rPr lang="de-DE" sz="1100" dirty="0" err="1" smtClean="0"/>
              <a:t>interviewed</a:t>
            </a:r>
            <a:r>
              <a:rPr lang="de-DE" sz="1100" dirty="0" smtClean="0"/>
              <a:t> </a:t>
            </a:r>
            <a:r>
              <a:rPr lang="de-DE" sz="1100" dirty="0" err="1" smtClean="0"/>
              <a:t>four</a:t>
            </a:r>
            <a:r>
              <a:rPr lang="de-DE" sz="1100" dirty="0" smtClean="0"/>
              <a:t> </a:t>
            </a:r>
            <a:r>
              <a:rPr lang="de-DE" sz="1100" dirty="0" err="1" smtClean="0"/>
              <a:t>representatives</a:t>
            </a:r>
            <a:r>
              <a:rPr lang="de-DE" sz="1100" dirty="0" smtClean="0"/>
              <a:t> </a:t>
            </a:r>
            <a:r>
              <a:rPr lang="de-DE" sz="1100" dirty="0" err="1" smtClean="0"/>
              <a:t>of</a:t>
            </a:r>
            <a:r>
              <a:rPr lang="de-DE" sz="1100" dirty="0" smtClean="0"/>
              <a:t> </a:t>
            </a:r>
            <a:r>
              <a:rPr lang="de-DE" sz="1100" dirty="0" err="1" smtClean="0"/>
              <a:t>state</a:t>
            </a:r>
            <a:r>
              <a:rPr lang="de-DE" sz="1100" dirty="0" smtClean="0"/>
              <a:t> </a:t>
            </a:r>
            <a:r>
              <a:rPr lang="de-DE" sz="1100" dirty="0" err="1" smtClean="0"/>
              <a:t>agencies</a:t>
            </a:r>
            <a:r>
              <a:rPr lang="de-DE" sz="1100" dirty="0" smtClean="0"/>
              <a:t>, </a:t>
            </a:r>
            <a:r>
              <a:rPr lang="de-DE" sz="1100" dirty="0" err="1" smtClean="0"/>
              <a:t>five</a:t>
            </a:r>
            <a:r>
              <a:rPr lang="de-DE" sz="1100" dirty="0" smtClean="0"/>
              <a:t> NGO </a:t>
            </a:r>
            <a:r>
              <a:rPr lang="de-DE" sz="1100" dirty="0" err="1" smtClean="0"/>
              <a:t>experts</a:t>
            </a:r>
            <a:r>
              <a:rPr lang="de-DE" sz="1100" dirty="0" smtClean="0"/>
              <a:t>, </a:t>
            </a:r>
            <a:r>
              <a:rPr lang="de-DE" sz="1100" dirty="0" err="1" smtClean="0"/>
              <a:t>and</a:t>
            </a:r>
            <a:r>
              <a:rPr lang="de-DE" sz="1100" dirty="0" smtClean="0"/>
              <a:t> </a:t>
            </a:r>
            <a:r>
              <a:rPr lang="de-DE" sz="1100" dirty="0" err="1" smtClean="0"/>
              <a:t>one</a:t>
            </a:r>
            <a:r>
              <a:rPr lang="de-DE" sz="1100" dirty="0" smtClean="0"/>
              <a:t> </a:t>
            </a:r>
            <a:r>
              <a:rPr lang="de-DE" sz="1100" dirty="0" err="1" smtClean="0"/>
              <a:t>researcher</a:t>
            </a:r>
            <a:r>
              <a:rPr lang="de-DE" sz="1100" dirty="0" smtClean="0"/>
              <a:t>. </a:t>
            </a:r>
          </a:p>
          <a:p>
            <a:r>
              <a:rPr lang="de-DE" sz="1100" dirty="0" err="1" smtClean="0"/>
              <a:t>We</a:t>
            </a:r>
            <a:r>
              <a:rPr lang="de-DE" sz="1100" dirty="0" smtClean="0"/>
              <a:t> </a:t>
            </a:r>
            <a:r>
              <a:rPr lang="de-DE" sz="1100" dirty="0" err="1" smtClean="0"/>
              <a:t>had</a:t>
            </a:r>
            <a:r>
              <a:rPr lang="de-DE" sz="1100" dirty="0" smtClean="0"/>
              <a:t> </a:t>
            </a:r>
            <a:r>
              <a:rPr lang="de-DE" sz="1100" dirty="0" err="1" smtClean="0"/>
              <a:t>the</a:t>
            </a:r>
            <a:r>
              <a:rPr lang="de-DE" sz="1100" dirty="0" smtClean="0"/>
              <a:t> </a:t>
            </a:r>
            <a:r>
              <a:rPr lang="de-DE" sz="1100" dirty="0" err="1" smtClean="0"/>
              <a:t>great</a:t>
            </a:r>
            <a:r>
              <a:rPr lang="de-DE" sz="1100" dirty="0" smtClean="0"/>
              <a:t> </a:t>
            </a:r>
            <a:r>
              <a:rPr lang="de-DE" sz="1100" dirty="0" err="1" smtClean="0"/>
              <a:t>opportunity</a:t>
            </a:r>
            <a:r>
              <a:rPr lang="de-DE" sz="1100" dirty="0" smtClean="0"/>
              <a:t> </a:t>
            </a:r>
            <a:r>
              <a:rPr lang="de-DE" sz="1100" dirty="0" err="1" smtClean="0"/>
              <a:t>to</a:t>
            </a:r>
            <a:r>
              <a:rPr lang="de-DE" sz="1100" dirty="0" smtClean="0"/>
              <a:t> </a:t>
            </a:r>
            <a:r>
              <a:rPr lang="de-DE" sz="1100" dirty="0" err="1" smtClean="0"/>
              <a:t>talk</a:t>
            </a:r>
            <a:r>
              <a:rPr lang="de-DE" sz="1100" dirty="0" smtClean="0"/>
              <a:t> </a:t>
            </a:r>
            <a:r>
              <a:rPr lang="de-DE" sz="1100" dirty="0" err="1" smtClean="0"/>
              <a:t>to</a:t>
            </a:r>
            <a:r>
              <a:rPr lang="de-DE" sz="1100" dirty="0" smtClean="0"/>
              <a:t> </a:t>
            </a:r>
            <a:r>
              <a:rPr lang="de-DE" sz="1100" dirty="0" err="1" smtClean="0"/>
              <a:t>the</a:t>
            </a:r>
            <a:r>
              <a:rPr lang="de-DE" sz="1100" dirty="0" smtClean="0"/>
              <a:t> </a:t>
            </a:r>
            <a:r>
              <a:rPr lang="de-DE" sz="1100" dirty="0" err="1" smtClean="0"/>
              <a:t>former</a:t>
            </a:r>
            <a:r>
              <a:rPr lang="de-DE" sz="1100" dirty="0" smtClean="0"/>
              <a:t> </a:t>
            </a:r>
            <a:r>
              <a:rPr lang="de-DE" sz="1100" dirty="0" err="1" smtClean="0"/>
              <a:t>Refugee</a:t>
            </a:r>
            <a:r>
              <a:rPr lang="de-DE" sz="1100" dirty="0" smtClean="0"/>
              <a:t> </a:t>
            </a:r>
            <a:r>
              <a:rPr lang="de-DE" sz="1100" dirty="0" err="1" smtClean="0"/>
              <a:t>Commissioner</a:t>
            </a:r>
            <a:r>
              <a:rPr lang="de-DE" sz="1100" dirty="0" smtClean="0"/>
              <a:t> </a:t>
            </a:r>
            <a:r>
              <a:rPr lang="de-DE" sz="1100" dirty="0" err="1" smtClean="0"/>
              <a:t>as</a:t>
            </a:r>
            <a:r>
              <a:rPr lang="de-DE" sz="1100" dirty="0" smtClean="0"/>
              <a:t> </a:t>
            </a:r>
            <a:r>
              <a:rPr lang="de-DE" sz="1100" dirty="0" err="1" smtClean="0"/>
              <a:t>well</a:t>
            </a:r>
            <a:r>
              <a:rPr lang="de-DE" sz="1100" dirty="0" smtClean="0"/>
              <a:t> </a:t>
            </a:r>
            <a:r>
              <a:rPr lang="de-DE" sz="1100" dirty="0" err="1" smtClean="0"/>
              <a:t>as</a:t>
            </a:r>
            <a:r>
              <a:rPr lang="de-DE" sz="1100" dirty="0" smtClean="0"/>
              <a:t> </a:t>
            </a:r>
            <a:r>
              <a:rPr lang="de-DE" sz="1100" dirty="0" err="1" smtClean="0"/>
              <a:t>to</a:t>
            </a:r>
            <a:r>
              <a:rPr lang="de-DE" sz="1100" dirty="0" smtClean="0"/>
              <a:t> </a:t>
            </a:r>
            <a:r>
              <a:rPr lang="de-DE" sz="1100" dirty="0" err="1" smtClean="0"/>
              <a:t>the</a:t>
            </a:r>
            <a:r>
              <a:rPr lang="de-DE" sz="1100" dirty="0" smtClean="0"/>
              <a:t> </a:t>
            </a:r>
            <a:r>
              <a:rPr lang="de-DE" sz="1100" dirty="0" err="1" smtClean="0"/>
              <a:t>current</a:t>
            </a:r>
            <a:r>
              <a:rPr lang="de-DE" sz="1100" dirty="0" smtClean="0"/>
              <a:t> </a:t>
            </a:r>
            <a:r>
              <a:rPr lang="de-DE" sz="1100" dirty="0" err="1" smtClean="0"/>
              <a:t>Refugee</a:t>
            </a:r>
            <a:r>
              <a:rPr lang="de-DE" sz="1100" dirty="0" smtClean="0"/>
              <a:t> </a:t>
            </a:r>
            <a:r>
              <a:rPr lang="de-DE" sz="1100" dirty="0" err="1" smtClean="0"/>
              <a:t>Commissioner</a:t>
            </a:r>
            <a:r>
              <a:rPr lang="de-DE" sz="1100" dirty="0" smtClean="0"/>
              <a:t> </a:t>
            </a:r>
            <a:r>
              <a:rPr lang="de-DE" sz="1100" dirty="0" err="1" smtClean="0"/>
              <a:t>and</a:t>
            </a:r>
            <a:r>
              <a:rPr lang="de-DE" sz="1100" dirty="0" smtClean="0"/>
              <a:t> </a:t>
            </a:r>
            <a:r>
              <a:rPr lang="de-DE" sz="1100" dirty="0" err="1" smtClean="0"/>
              <a:t>his</a:t>
            </a:r>
            <a:r>
              <a:rPr lang="de-DE" sz="1100" dirty="0" smtClean="0"/>
              <a:t> </a:t>
            </a:r>
            <a:r>
              <a:rPr lang="de-DE" sz="1100" dirty="0" err="1" smtClean="0"/>
              <a:t>assistant</a:t>
            </a:r>
            <a:r>
              <a:rPr lang="de-DE" sz="1100" dirty="0" smtClean="0"/>
              <a:t>. </a:t>
            </a:r>
            <a:r>
              <a:rPr lang="de-DE" sz="1100" dirty="0" err="1" smtClean="0"/>
              <a:t>We</a:t>
            </a:r>
            <a:r>
              <a:rPr lang="de-DE" sz="1100" dirty="0" smtClean="0"/>
              <a:t> </a:t>
            </a:r>
            <a:r>
              <a:rPr lang="de-DE" sz="1100" dirty="0" err="1" smtClean="0"/>
              <a:t>talked</a:t>
            </a:r>
            <a:r>
              <a:rPr lang="de-DE" sz="1100" dirty="0" smtClean="0"/>
              <a:t> </a:t>
            </a:r>
            <a:r>
              <a:rPr lang="de-DE" sz="1100" dirty="0" err="1" smtClean="0"/>
              <a:t>to</a:t>
            </a:r>
            <a:r>
              <a:rPr lang="de-DE" sz="1100" dirty="0" smtClean="0"/>
              <a:t> a </a:t>
            </a:r>
            <a:r>
              <a:rPr lang="de-DE" sz="1100" dirty="0" err="1" smtClean="0"/>
              <a:t>representative</a:t>
            </a:r>
            <a:r>
              <a:rPr lang="de-DE" sz="1100" dirty="0" smtClean="0"/>
              <a:t> </a:t>
            </a:r>
            <a:r>
              <a:rPr lang="de-DE" sz="1100" dirty="0" err="1" smtClean="0"/>
              <a:t>of</a:t>
            </a:r>
            <a:r>
              <a:rPr lang="de-DE" sz="1100" dirty="0" smtClean="0"/>
              <a:t> </a:t>
            </a:r>
            <a:r>
              <a:rPr lang="de-DE" sz="1100" dirty="0" err="1" smtClean="0"/>
              <a:t>one</a:t>
            </a:r>
            <a:r>
              <a:rPr lang="de-DE" sz="1100" dirty="0" smtClean="0"/>
              <a:t> </a:t>
            </a:r>
            <a:r>
              <a:rPr lang="de-DE" sz="1100" dirty="0" err="1" smtClean="0"/>
              <a:t>Health</a:t>
            </a:r>
            <a:r>
              <a:rPr lang="de-DE" sz="1100" dirty="0" smtClean="0"/>
              <a:t> Organisation. </a:t>
            </a:r>
            <a:r>
              <a:rPr lang="de-DE" sz="1100" dirty="0" err="1" smtClean="0"/>
              <a:t>They</a:t>
            </a:r>
            <a:r>
              <a:rPr lang="de-DE" sz="1100" dirty="0" smtClean="0"/>
              <a:t> </a:t>
            </a:r>
            <a:r>
              <a:rPr lang="de-DE" sz="1100" dirty="0" err="1" smtClean="0"/>
              <a:t>are</a:t>
            </a:r>
            <a:r>
              <a:rPr lang="de-DE" sz="1100" baseline="0" dirty="0" smtClean="0"/>
              <a:t> </a:t>
            </a:r>
            <a:r>
              <a:rPr lang="de-DE" sz="1100" baseline="0" dirty="0" err="1" smtClean="0"/>
              <a:t>interested</a:t>
            </a:r>
            <a:r>
              <a:rPr lang="de-DE" sz="1100" baseline="0" dirty="0" smtClean="0"/>
              <a:t> in </a:t>
            </a:r>
            <a:r>
              <a:rPr lang="de-DE" sz="1100" baseline="0" dirty="0" err="1" smtClean="0"/>
              <a:t>the</a:t>
            </a:r>
            <a:r>
              <a:rPr lang="de-DE" sz="1100" baseline="0" dirty="0" smtClean="0"/>
              <a:t> </a:t>
            </a:r>
            <a:r>
              <a:rPr lang="de-DE" sz="1100" baseline="0" dirty="0" err="1" smtClean="0"/>
              <a:t>protection</a:t>
            </a:r>
            <a:r>
              <a:rPr lang="de-DE" sz="1100" baseline="0" dirty="0" smtClean="0"/>
              <a:t> </a:t>
            </a:r>
            <a:r>
              <a:rPr lang="de-DE" sz="1100" baseline="0" dirty="0" err="1" smtClean="0"/>
              <a:t>of</a:t>
            </a:r>
            <a:r>
              <a:rPr lang="de-DE" sz="1100" baseline="0" dirty="0" smtClean="0"/>
              <a:t> </a:t>
            </a:r>
            <a:r>
              <a:rPr lang="de-DE" sz="1100" baseline="0" dirty="0" err="1" smtClean="0"/>
              <a:t>the</a:t>
            </a:r>
            <a:r>
              <a:rPr lang="de-DE" sz="1100" baseline="0" dirty="0" smtClean="0"/>
              <a:t> </a:t>
            </a:r>
            <a:r>
              <a:rPr lang="de-DE" sz="1100" baseline="0" dirty="0" err="1" smtClean="0"/>
              <a:t>Maltese</a:t>
            </a:r>
            <a:r>
              <a:rPr lang="de-DE" sz="1100" baseline="0" dirty="0" smtClean="0"/>
              <a:t> State </a:t>
            </a:r>
            <a:r>
              <a:rPr lang="de-DE" sz="1100" baseline="0" dirty="0" err="1" smtClean="0"/>
              <a:t>and</a:t>
            </a:r>
            <a:r>
              <a:rPr lang="de-DE" sz="1100" baseline="0" dirty="0" smtClean="0"/>
              <a:t> </a:t>
            </a:r>
            <a:r>
              <a:rPr lang="de-DE" sz="1100" baseline="0" dirty="0" err="1" smtClean="0"/>
              <a:t>they</a:t>
            </a:r>
            <a:r>
              <a:rPr lang="de-DE" sz="1100" baseline="0" dirty="0" smtClean="0"/>
              <a:t> </a:t>
            </a:r>
            <a:r>
              <a:rPr lang="de-DE" sz="1100" baseline="0" dirty="0" err="1" smtClean="0"/>
              <a:t>mainly</a:t>
            </a:r>
            <a:r>
              <a:rPr lang="de-DE" sz="1100" baseline="0" dirty="0" smtClean="0"/>
              <a:t> deal </a:t>
            </a:r>
            <a:r>
              <a:rPr lang="de-DE" sz="1100" baseline="0" dirty="0" err="1" smtClean="0"/>
              <a:t>with</a:t>
            </a:r>
            <a:r>
              <a:rPr lang="de-DE" sz="1100" baseline="0" dirty="0" smtClean="0"/>
              <a:t> </a:t>
            </a:r>
            <a:r>
              <a:rPr lang="de-DE" sz="1100" baseline="0" dirty="0" err="1" smtClean="0"/>
              <a:t>the</a:t>
            </a:r>
            <a:r>
              <a:rPr lang="de-DE" sz="1100" baseline="0" dirty="0" smtClean="0"/>
              <a:t> </a:t>
            </a:r>
            <a:r>
              <a:rPr lang="de-DE" sz="1100" baseline="0" dirty="0" err="1" smtClean="0"/>
              <a:t>asylum</a:t>
            </a:r>
            <a:r>
              <a:rPr lang="de-DE" sz="1100" baseline="0" dirty="0" smtClean="0"/>
              <a:t> </a:t>
            </a:r>
            <a:r>
              <a:rPr lang="de-DE" sz="1100" baseline="0" dirty="0" err="1" smtClean="0"/>
              <a:t>procedure</a:t>
            </a:r>
            <a:r>
              <a:rPr lang="de-DE" sz="1100" baseline="0" dirty="0" smtClean="0"/>
              <a:t> </a:t>
            </a:r>
            <a:r>
              <a:rPr lang="de-DE" sz="1100" baseline="0" dirty="0" err="1" smtClean="0"/>
              <a:t>and</a:t>
            </a:r>
            <a:r>
              <a:rPr lang="de-DE" sz="1100" baseline="0" dirty="0" smtClean="0"/>
              <a:t> </a:t>
            </a:r>
            <a:r>
              <a:rPr lang="de-DE" sz="1100" baseline="0" dirty="0" err="1" smtClean="0"/>
              <a:t>refugees</a:t>
            </a:r>
            <a:r>
              <a:rPr lang="de-DE" sz="1100" baseline="0" dirty="0" smtClean="0"/>
              <a:t> </a:t>
            </a:r>
            <a:r>
              <a:rPr lang="de-DE" sz="1100" baseline="0" dirty="0" err="1" smtClean="0"/>
              <a:t>and</a:t>
            </a:r>
            <a:r>
              <a:rPr lang="de-DE" sz="1100" baseline="0" dirty="0" smtClean="0"/>
              <a:t> </a:t>
            </a:r>
            <a:r>
              <a:rPr lang="de-DE" sz="1100" baseline="0" dirty="0" err="1" smtClean="0"/>
              <a:t>asylum</a:t>
            </a:r>
            <a:r>
              <a:rPr lang="de-DE" sz="1100" baseline="0" dirty="0" smtClean="0"/>
              <a:t> </a:t>
            </a:r>
            <a:r>
              <a:rPr lang="de-DE" sz="1100" baseline="0" dirty="0" err="1" smtClean="0"/>
              <a:t>seeker</a:t>
            </a:r>
            <a:r>
              <a:rPr lang="de-DE" sz="1100" baseline="0" dirty="0" smtClean="0"/>
              <a:t>. </a:t>
            </a:r>
            <a:r>
              <a:rPr lang="de-DE" sz="1100" baseline="0" dirty="0" err="1" smtClean="0"/>
              <a:t>They</a:t>
            </a:r>
            <a:r>
              <a:rPr lang="de-DE" sz="1100" baseline="0" dirty="0" smtClean="0"/>
              <a:t> </a:t>
            </a:r>
            <a:r>
              <a:rPr lang="de-DE" sz="1100" baseline="0" dirty="0" err="1" smtClean="0"/>
              <a:t>field</a:t>
            </a:r>
            <a:r>
              <a:rPr lang="de-DE" sz="1100" baseline="0" dirty="0" smtClean="0"/>
              <a:t> </a:t>
            </a:r>
            <a:r>
              <a:rPr lang="de-DE" sz="1100" baseline="0" dirty="0" err="1" smtClean="0"/>
              <a:t>of</a:t>
            </a:r>
            <a:r>
              <a:rPr lang="de-DE" sz="1100" baseline="0" dirty="0" smtClean="0"/>
              <a:t> </a:t>
            </a:r>
            <a:r>
              <a:rPr lang="de-DE" sz="1100" baseline="0" dirty="0" err="1" smtClean="0"/>
              <a:t>legitimation</a:t>
            </a:r>
            <a:r>
              <a:rPr lang="de-DE" sz="1100" baseline="0" dirty="0" smtClean="0"/>
              <a:t> </a:t>
            </a:r>
            <a:r>
              <a:rPr lang="de-DE" sz="1100" baseline="0" dirty="0" err="1" smtClean="0"/>
              <a:t>is</a:t>
            </a:r>
            <a:r>
              <a:rPr lang="de-DE" sz="1100" baseline="0" dirty="0" smtClean="0"/>
              <a:t> </a:t>
            </a:r>
            <a:r>
              <a:rPr lang="de-DE" sz="1100" baseline="0" dirty="0" err="1" smtClean="0"/>
              <a:t>firstly</a:t>
            </a:r>
            <a:r>
              <a:rPr lang="de-DE" sz="1100" baseline="0" dirty="0" smtClean="0"/>
              <a:t> on a national </a:t>
            </a:r>
            <a:r>
              <a:rPr lang="de-DE" sz="1100" baseline="0" dirty="0" err="1" smtClean="0"/>
              <a:t>level</a:t>
            </a:r>
            <a:r>
              <a:rPr lang="de-DE" sz="1100" baseline="0" dirty="0" smtClean="0"/>
              <a:t>, but </a:t>
            </a:r>
            <a:r>
              <a:rPr lang="de-DE" sz="1100" baseline="0" dirty="0" err="1" smtClean="0"/>
              <a:t>as</a:t>
            </a:r>
            <a:r>
              <a:rPr lang="de-DE" sz="1100" baseline="0" dirty="0" smtClean="0"/>
              <a:t> </a:t>
            </a:r>
            <a:r>
              <a:rPr lang="de-DE" sz="1100" baseline="0" dirty="0" err="1" smtClean="0"/>
              <a:t>well</a:t>
            </a:r>
            <a:r>
              <a:rPr lang="de-DE" sz="1100" baseline="0" dirty="0" smtClean="0"/>
              <a:t> also EU </a:t>
            </a:r>
            <a:r>
              <a:rPr lang="de-DE" sz="1100" baseline="0" dirty="0" err="1" smtClean="0"/>
              <a:t>orientated</a:t>
            </a:r>
            <a:r>
              <a:rPr lang="de-DE" sz="1100" baseline="0" dirty="0" smtClean="0"/>
              <a:t>.</a:t>
            </a:r>
            <a:endParaRPr lang="de-DE" sz="1100" dirty="0" smtClean="0"/>
          </a:p>
          <a:p>
            <a:endParaRPr lang="de-DE" sz="1100" dirty="0" smtClean="0"/>
          </a:p>
          <a:p>
            <a:r>
              <a:rPr lang="de-DE" sz="1100" dirty="0" err="1" smtClean="0"/>
              <a:t>We</a:t>
            </a:r>
            <a:r>
              <a:rPr lang="de-DE" sz="1100" dirty="0" smtClean="0"/>
              <a:t> </a:t>
            </a:r>
            <a:r>
              <a:rPr lang="de-DE" sz="1100" dirty="0" err="1" smtClean="0"/>
              <a:t>talked</a:t>
            </a:r>
            <a:r>
              <a:rPr lang="de-DE" sz="1100" dirty="0" smtClean="0"/>
              <a:t> </a:t>
            </a:r>
            <a:r>
              <a:rPr lang="de-DE" sz="1100" dirty="0" err="1" smtClean="0"/>
              <a:t>to</a:t>
            </a:r>
            <a:r>
              <a:rPr lang="de-DE" sz="1100" dirty="0" smtClean="0"/>
              <a:t> </a:t>
            </a:r>
            <a:r>
              <a:rPr lang="de-DE" sz="1100" dirty="0" err="1" smtClean="0"/>
              <a:t>five</a:t>
            </a:r>
            <a:r>
              <a:rPr lang="de-DE" sz="1100" dirty="0" smtClean="0"/>
              <a:t> different </a:t>
            </a:r>
            <a:r>
              <a:rPr lang="de-DE" sz="1100" dirty="0" err="1" smtClean="0"/>
              <a:t>NGO‘s</a:t>
            </a:r>
            <a:r>
              <a:rPr lang="de-DE" sz="1100" dirty="0" smtClean="0"/>
              <a:t>:</a:t>
            </a:r>
            <a:br>
              <a:rPr lang="de-DE" sz="1100" dirty="0" smtClean="0"/>
            </a:br>
            <a:r>
              <a:rPr lang="de-DE" sz="1100" dirty="0" smtClean="0"/>
              <a:t>The </a:t>
            </a:r>
            <a:r>
              <a:rPr lang="de-DE" sz="1100" dirty="0" err="1" smtClean="0"/>
              <a:t>values</a:t>
            </a:r>
            <a:r>
              <a:rPr lang="de-DE" sz="1100" dirty="0" smtClean="0"/>
              <a:t> </a:t>
            </a:r>
            <a:r>
              <a:rPr lang="de-DE" sz="1100" dirty="0" err="1" smtClean="0"/>
              <a:t>of</a:t>
            </a:r>
            <a:r>
              <a:rPr lang="de-DE" sz="1100" dirty="0" smtClean="0"/>
              <a:t> </a:t>
            </a:r>
            <a:r>
              <a:rPr lang="de-DE" sz="1100" dirty="0" err="1" smtClean="0"/>
              <a:t>most</a:t>
            </a:r>
            <a:r>
              <a:rPr lang="de-DE" sz="1100" dirty="0" smtClean="0"/>
              <a:t> </a:t>
            </a:r>
            <a:r>
              <a:rPr lang="de-DE" sz="1100" dirty="0" err="1" smtClean="0"/>
              <a:t>of</a:t>
            </a:r>
            <a:r>
              <a:rPr lang="de-DE" sz="1100" dirty="0" smtClean="0"/>
              <a:t> </a:t>
            </a:r>
            <a:r>
              <a:rPr lang="de-DE" sz="1100" dirty="0" err="1" smtClean="0"/>
              <a:t>them</a:t>
            </a:r>
            <a:r>
              <a:rPr lang="de-DE" sz="1100" dirty="0" smtClean="0"/>
              <a:t> </a:t>
            </a:r>
            <a:r>
              <a:rPr lang="de-DE" sz="1100" dirty="0" err="1" smtClean="0"/>
              <a:t>lie</a:t>
            </a:r>
            <a:r>
              <a:rPr lang="de-DE" sz="1100" dirty="0" smtClean="0"/>
              <a:t> in </a:t>
            </a:r>
            <a:r>
              <a:rPr lang="de-DE" sz="1100" dirty="0" err="1" smtClean="0"/>
              <a:t>the</a:t>
            </a:r>
            <a:r>
              <a:rPr lang="de-DE" sz="1100" dirty="0" smtClean="0"/>
              <a:t> </a:t>
            </a:r>
            <a:r>
              <a:rPr lang="de-DE" sz="1100" dirty="0" err="1" smtClean="0"/>
              <a:t>field</a:t>
            </a:r>
            <a:r>
              <a:rPr lang="de-DE" sz="1100" dirty="0" smtClean="0"/>
              <a:t> </a:t>
            </a:r>
            <a:r>
              <a:rPr lang="de-DE" sz="1100" dirty="0" err="1" smtClean="0"/>
              <a:t>of</a:t>
            </a:r>
            <a:r>
              <a:rPr lang="de-DE" sz="1100" dirty="0" smtClean="0"/>
              <a:t> Human </a:t>
            </a:r>
            <a:r>
              <a:rPr lang="de-DE" sz="1100" dirty="0" err="1" smtClean="0"/>
              <a:t>Rights</a:t>
            </a:r>
            <a:r>
              <a:rPr lang="de-DE" sz="1100" dirty="0" smtClean="0"/>
              <a:t> </a:t>
            </a:r>
            <a:r>
              <a:rPr lang="de-DE" sz="1100" dirty="0" err="1" smtClean="0"/>
              <a:t>and</a:t>
            </a:r>
            <a:r>
              <a:rPr lang="de-DE" sz="1100" dirty="0" smtClean="0"/>
              <a:t> </a:t>
            </a:r>
            <a:r>
              <a:rPr lang="de-DE" sz="1100" dirty="0" err="1" smtClean="0"/>
              <a:t>two</a:t>
            </a:r>
            <a:r>
              <a:rPr lang="de-DE" sz="1100" baseline="0" dirty="0" smtClean="0"/>
              <a:t> </a:t>
            </a:r>
            <a:r>
              <a:rPr lang="de-DE" sz="1100" baseline="0" dirty="0" err="1" smtClean="0"/>
              <a:t>of</a:t>
            </a:r>
            <a:r>
              <a:rPr lang="de-DE" sz="1100" baseline="0" dirty="0" smtClean="0"/>
              <a:t> </a:t>
            </a:r>
            <a:r>
              <a:rPr lang="de-DE" sz="1100" baseline="0" dirty="0" err="1" smtClean="0"/>
              <a:t>them</a:t>
            </a:r>
            <a:r>
              <a:rPr lang="de-DE" sz="1100" baseline="0" dirty="0" smtClean="0"/>
              <a:t> </a:t>
            </a:r>
            <a:r>
              <a:rPr lang="de-DE" sz="1100" baseline="0" dirty="0" err="1" smtClean="0"/>
              <a:t>are</a:t>
            </a:r>
            <a:r>
              <a:rPr lang="de-DE" sz="1100" baseline="0" dirty="0" smtClean="0"/>
              <a:t> </a:t>
            </a:r>
            <a:r>
              <a:rPr lang="de-DE" sz="1100" baseline="0" dirty="0" err="1" smtClean="0"/>
              <a:t>religiously</a:t>
            </a:r>
            <a:r>
              <a:rPr lang="de-DE" sz="1100" baseline="0" dirty="0" smtClean="0"/>
              <a:t> </a:t>
            </a:r>
            <a:r>
              <a:rPr lang="de-DE" sz="1100" baseline="0" dirty="0" err="1" smtClean="0"/>
              <a:t>orientated</a:t>
            </a:r>
            <a:r>
              <a:rPr lang="de-DE" sz="1100" baseline="0" dirty="0" smtClean="0"/>
              <a:t>. All </a:t>
            </a:r>
            <a:r>
              <a:rPr lang="de-DE" sz="1100" baseline="0" dirty="0" err="1" smtClean="0"/>
              <a:t>of</a:t>
            </a:r>
            <a:r>
              <a:rPr lang="de-DE" sz="1100" baseline="0" dirty="0" smtClean="0"/>
              <a:t> </a:t>
            </a:r>
            <a:r>
              <a:rPr lang="de-DE" sz="1100" baseline="0" dirty="0" err="1" smtClean="0"/>
              <a:t>these</a:t>
            </a:r>
            <a:r>
              <a:rPr lang="de-DE" sz="1100" baseline="0" dirty="0" smtClean="0"/>
              <a:t> </a:t>
            </a:r>
            <a:r>
              <a:rPr lang="de-DE" sz="1100" baseline="0" dirty="0" err="1" smtClean="0"/>
              <a:t>are</a:t>
            </a:r>
            <a:r>
              <a:rPr lang="de-DE" sz="1100" baseline="0" dirty="0" smtClean="0"/>
              <a:t> A&amp;R </a:t>
            </a:r>
            <a:r>
              <a:rPr lang="de-DE" sz="1100" baseline="0" dirty="0" err="1" smtClean="0"/>
              <a:t>related</a:t>
            </a:r>
            <a:r>
              <a:rPr lang="de-DE" sz="1100" baseline="0" dirty="0" smtClean="0"/>
              <a:t> </a:t>
            </a:r>
            <a:r>
              <a:rPr lang="de-DE" sz="1100" baseline="0" dirty="0" err="1" smtClean="0"/>
              <a:t>and</a:t>
            </a:r>
            <a:r>
              <a:rPr lang="de-DE" sz="1100" baseline="0" dirty="0" smtClean="0"/>
              <a:t> </a:t>
            </a:r>
            <a:r>
              <a:rPr lang="de-DE" sz="1100" baseline="0" dirty="0" err="1" smtClean="0"/>
              <a:t>they</a:t>
            </a:r>
            <a:r>
              <a:rPr lang="de-DE" sz="1100" baseline="0" dirty="0" smtClean="0"/>
              <a:t> </a:t>
            </a:r>
            <a:r>
              <a:rPr lang="de-DE" sz="1100" baseline="0" dirty="0" err="1" smtClean="0"/>
              <a:t>work</a:t>
            </a:r>
            <a:r>
              <a:rPr lang="de-DE" sz="1100" baseline="0" dirty="0" smtClean="0"/>
              <a:t> on a national </a:t>
            </a:r>
            <a:r>
              <a:rPr lang="de-DE" sz="1100" baseline="0" dirty="0" err="1" smtClean="0"/>
              <a:t>level</a:t>
            </a:r>
            <a:r>
              <a:rPr lang="de-DE" sz="1100" baseline="0" dirty="0" smtClean="0"/>
              <a:t>. </a:t>
            </a:r>
            <a:r>
              <a:rPr lang="de-DE" sz="1100" baseline="0" dirty="0" err="1" smtClean="0"/>
              <a:t>Some</a:t>
            </a:r>
            <a:r>
              <a:rPr lang="de-DE" sz="1100" baseline="0" dirty="0" smtClean="0"/>
              <a:t> </a:t>
            </a:r>
            <a:r>
              <a:rPr lang="de-DE" sz="1100" baseline="0" dirty="0" err="1" smtClean="0"/>
              <a:t>are</a:t>
            </a:r>
            <a:r>
              <a:rPr lang="de-DE" sz="1100" baseline="0" dirty="0" smtClean="0"/>
              <a:t> also </a:t>
            </a:r>
            <a:r>
              <a:rPr lang="de-DE" sz="1100" baseline="0" dirty="0" err="1" smtClean="0"/>
              <a:t>working</a:t>
            </a:r>
            <a:r>
              <a:rPr lang="de-DE" sz="1100" baseline="0" dirty="0" smtClean="0"/>
              <a:t> on a EU </a:t>
            </a:r>
            <a:r>
              <a:rPr lang="de-DE" sz="1100" baseline="0" dirty="0" err="1" smtClean="0"/>
              <a:t>level</a:t>
            </a:r>
            <a:r>
              <a:rPr lang="de-DE" sz="1100" baseline="0" dirty="0" smtClean="0"/>
              <a:t>.</a:t>
            </a:r>
            <a:r>
              <a:rPr lang="de-DE" sz="1100" dirty="0" smtClean="0"/>
              <a:t/>
            </a:r>
            <a:br>
              <a:rPr lang="de-DE" sz="1100" dirty="0" smtClean="0"/>
            </a:br>
            <a:r>
              <a:rPr lang="de-DE" sz="1100" dirty="0" err="1" smtClean="0"/>
              <a:t>Interesting</a:t>
            </a:r>
            <a:r>
              <a:rPr lang="de-DE" sz="1100" dirty="0" smtClean="0"/>
              <a:t> </a:t>
            </a:r>
            <a:r>
              <a:rPr lang="de-DE" sz="1100" dirty="0" err="1" smtClean="0"/>
              <a:t>to</a:t>
            </a:r>
            <a:r>
              <a:rPr lang="de-DE" sz="1100" dirty="0" smtClean="0"/>
              <a:t> </a:t>
            </a:r>
            <a:r>
              <a:rPr lang="de-DE" sz="1100" dirty="0" err="1" smtClean="0"/>
              <a:t>know</a:t>
            </a:r>
            <a:r>
              <a:rPr lang="de-DE" sz="1100" dirty="0" smtClean="0"/>
              <a:t> </a:t>
            </a:r>
            <a:r>
              <a:rPr lang="de-DE" sz="1100" dirty="0" err="1" smtClean="0"/>
              <a:t>is</a:t>
            </a:r>
            <a:r>
              <a:rPr lang="de-DE" sz="1100" dirty="0" smtClean="0"/>
              <a:t> </a:t>
            </a:r>
            <a:r>
              <a:rPr lang="de-DE" sz="1100" dirty="0" err="1" smtClean="0"/>
              <a:t>that</a:t>
            </a:r>
            <a:r>
              <a:rPr lang="de-DE" sz="1100" dirty="0" smtClean="0"/>
              <a:t> </a:t>
            </a:r>
            <a:r>
              <a:rPr lang="de-DE" sz="1100" dirty="0" err="1" smtClean="0"/>
              <a:t>the</a:t>
            </a:r>
            <a:r>
              <a:rPr lang="de-DE" sz="1100" dirty="0" smtClean="0"/>
              <a:t> </a:t>
            </a:r>
            <a:r>
              <a:rPr lang="de-DE" sz="1100" dirty="0" err="1" smtClean="0"/>
              <a:t>Emigrants</a:t>
            </a:r>
            <a:r>
              <a:rPr lang="de-DE" sz="1100" dirty="0" smtClean="0"/>
              <a:t> </a:t>
            </a:r>
            <a:r>
              <a:rPr lang="de-DE" sz="1100" dirty="0" err="1" smtClean="0"/>
              <a:t>Commission</a:t>
            </a:r>
            <a:r>
              <a:rPr lang="de-DE" sz="1100" dirty="0" smtClean="0"/>
              <a:t>, </a:t>
            </a:r>
            <a:r>
              <a:rPr lang="de-DE" sz="1100" dirty="0" err="1" smtClean="0"/>
              <a:t>founded</a:t>
            </a:r>
            <a:r>
              <a:rPr lang="de-DE" sz="1100" dirty="0" smtClean="0"/>
              <a:t> in </a:t>
            </a:r>
            <a:r>
              <a:rPr lang="de-DE" sz="1100" dirty="0" err="1" smtClean="0"/>
              <a:t>the</a:t>
            </a:r>
            <a:r>
              <a:rPr lang="de-DE" sz="1100" dirty="0" smtClean="0"/>
              <a:t> 1950‘s, </a:t>
            </a:r>
            <a:r>
              <a:rPr lang="de-DE" sz="1100" dirty="0" err="1" smtClean="0"/>
              <a:t>is</a:t>
            </a:r>
            <a:r>
              <a:rPr lang="de-DE" sz="1100" dirty="0" smtClean="0"/>
              <a:t> a NGO </a:t>
            </a:r>
            <a:r>
              <a:rPr lang="de-DE" sz="1100" dirty="0" err="1" smtClean="0"/>
              <a:t>led</a:t>
            </a:r>
            <a:r>
              <a:rPr lang="de-DE" sz="1100" dirty="0" smtClean="0"/>
              <a:t> </a:t>
            </a:r>
            <a:r>
              <a:rPr lang="de-DE" sz="1100" dirty="0" err="1" smtClean="0"/>
              <a:t>by</a:t>
            </a:r>
            <a:r>
              <a:rPr lang="de-DE" sz="1100" dirty="0" smtClean="0"/>
              <a:t> </a:t>
            </a:r>
            <a:r>
              <a:rPr lang="de-DE" sz="1100" dirty="0" err="1" smtClean="0"/>
              <a:t>the</a:t>
            </a:r>
            <a:r>
              <a:rPr lang="de-DE" sz="1100" dirty="0" smtClean="0"/>
              <a:t> </a:t>
            </a:r>
            <a:r>
              <a:rPr lang="de-DE" sz="1100" dirty="0" err="1" smtClean="0"/>
              <a:t>church</a:t>
            </a:r>
            <a:r>
              <a:rPr lang="de-DE" sz="1100" dirty="0" smtClean="0"/>
              <a:t> </a:t>
            </a:r>
            <a:r>
              <a:rPr lang="de-DE" sz="1100" dirty="0" err="1" smtClean="0"/>
              <a:t>which</a:t>
            </a:r>
            <a:r>
              <a:rPr lang="de-DE" sz="1100" dirty="0" smtClean="0"/>
              <a:t> </a:t>
            </a:r>
            <a:r>
              <a:rPr lang="de-DE" sz="1100" dirty="0" err="1" smtClean="0"/>
              <a:t>firstly</a:t>
            </a:r>
            <a:r>
              <a:rPr lang="de-DE" sz="1100" dirty="0" smtClean="0"/>
              <a:t> was </a:t>
            </a:r>
            <a:r>
              <a:rPr lang="de-DE" sz="1100" dirty="0" err="1" smtClean="0"/>
              <a:t>concerned</a:t>
            </a:r>
            <a:r>
              <a:rPr lang="de-DE" sz="1100" dirty="0" smtClean="0"/>
              <a:t> </a:t>
            </a:r>
            <a:r>
              <a:rPr lang="de-DE" sz="1100" dirty="0" err="1" smtClean="0"/>
              <a:t>with</a:t>
            </a:r>
            <a:r>
              <a:rPr lang="de-DE" sz="1100" dirty="0" smtClean="0"/>
              <a:t> </a:t>
            </a:r>
            <a:r>
              <a:rPr lang="de-DE" sz="1100" dirty="0" err="1" smtClean="0"/>
              <a:t>migrants</a:t>
            </a:r>
            <a:r>
              <a:rPr lang="de-DE" sz="1100" dirty="0" smtClean="0"/>
              <a:t> </a:t>
            </a:r>
            <a:r>
              <a:rPr lang="de-DE" sz="1100" dirty="0" err="1" smtClean="0"/>
              <a:t>arriving</a:t>
            </a:r>
            <a:r>
              <a:rPr lang="de-DE" sz="1100" dirty="0" smtClean="0"/>
              <a:t> in Malta </a:t>
            </a:r>
            <a:r>
              <a:rPr lang="de-DE" sz="1100" dirty="0" err="1" smtClean="0"/>
              <a:t>and</a:t>
            </a:r>
            <a:r>
              <a:rPr lang="de-DE" sz="1100" dirty="0" smtClean="0"/>
              <a:t> </a:t>
            </a:r>
            <a:r>
              <a:rPr lang="de-DE" sz="1100" dirty="0" err="1" smtClean="0"/>
              <a:t>until</a:t>
            </a:r>
            <a:r>
              <a:rPr lang="de-DE" sz="1100" dirty="0" smtClean="0"/>
              <a:t> </a:t>
            </a:r>
            <a:r>
              <a:rPr lang="de-DE" sz="1100" dirty="0" err="1" smtClean="0"/>
              <a:t>the</a:t>
            </a:r>
            <a:r>
              <a:rPr lang="de-DE" sz="1100" dirty="0" smtClean="0"/>
              <a:t> Office </a:t>
            </a:r>
            <a:r>
              <a:rPr lang="de-DE" sz="1100" dirty="0" err="1" smtClean="0"/>
              <a:t>of</a:t>
            </a:r>
            <a:r>
              <a:rPr lang="de-DE" sz="1100" dirty="0" smtClean="0"/>
              <a:t> </a:t>
            </a:r>
            <a:r>
              <a:rPr lang="de-DE" sz="1100" dirty="0" err="1" smtClean="0"/>
              <a:t>the</a:t>
            </a:r>
            <a:r>
              <a:rPr lang="de-DE" sz="1100" dirty="0" smtClean="0"/>
              <a:t> </a:t>
            </a:r>
            <a:r>
              <a:rPr lang="de-DE" sz="1100" dirty="0" err="1" smtClean="0"/>
              <a:t>Refugee</a:t>
            </a:r>
            <a:r>
              <a:rPr lang="de-DE" sz="1100" dirty="0" smtClean="0"/>
              <a:t> </a:t>
            </a:r>
            <a:r>
              <a:rPr lang="de-DE" sz="1100" dirty="0" err="1" smtClean="0"/>
              <a:t>Commissioner</a:t>
            </a:r>
            <a:r>
              <a:rPr lang="de-DE" sz="1100" dirty="0" smtClean="0"/>
              <a:t> was </a:t>
            </a:r>
            <a:r>
              <a:rPr lang="de-DE" sz="1100" dirty="0" err="1" smtClean="0"/>
              <a:t>founded</a:t>
            </a:r>
            <a:r>
              <a:rPr lang="de-DE" sz="1100" dirty="0" smtClean="0"/>
              <a:t>, was </a:t>
            </a:r>
            <a:r>
              <a:rPr lang="de-DE" sz="1100" dirty="0" err="1" smtClean="0"/>
              <a:t>concerned</a:t>
            </a:r>
            <a:r>
              <a:rPr lang="de-DE" sz="1100" dirty="0" smtClean="0"/>
              <a:t> </a:t>
            </a:r>
            <a:r>
              <a:rPr lang="de-DE" sz="1100" dirty="0" err="1" smtClean="0"/>
              <a:t>with</a:t>
            </a:r>
            <a:r>
              <a:rPr lang="de-DE" sz="1100" dirty="0" smtClean="0"/>
              <a:t> </a:t>
            </a:r>
            <a:r>
              <a:rPr lang="de-DE" sz="1100" dirty="0" err="1" smtClean="0"/>
              <a:t>asylum</a:t>
            </a:r>
            <a:r>
              <a:rPr lang="de-DE" sz="1100" dirty="0" smtClean="0"/>
              <a:t> </a:t>
            </a:r>
            <a:r>
              <a:rPr lang="de-DE" sz="1100" dirty="0" err="1" smtClean="0"/>
              <a:t>claims</a:t>
            </a:r>
            <a:r>
              <a:rPr lang="de-DE" sz="1100" dirty="0" smtClean="0"/>
              <a:t>. </a:t>
            </a:r>
            <a:r>
              <a:rPr lang="de-DE" sz="1100" dirty="0" err="1" smtClean="0"/>
              <a:t>Currently</a:t>
            </a:r>
            <a:r>
              <a:rPr lang="de-DE" sz="1100" dirty="0" smtClean="0"/>
              <a:t>, </a:t>
            </a:r>
            <a:r>
              <a:rPr lang="de-DE" sz="1100" dirty="0" err="1" smtClean="0"/>
              <a:t>they</a:t>
            </a:r>
            <a:r>
              <a:rPr lang="de-DE" sz="1100" dirty="0" smtClean="0"/>
              <a:t> </a:t>
            </a:r>
            <a:r>
              <a:rPr lang="de-DE" sz="1100" dirty="0" err="1" smtClean="0"/>
              <a:t>are</a:t>
            </a:r>
            <a:r>
              <a:rPr lang="de-DE" sz="1100" dirty="0" smtClean="0"/>
              <a:t> </a:t>
            </a:r>
            <a:r>
              <a:rPr lang="de-DE" sz="1100" dirty="0" err="1" smtClean="0"/>
              <a:t>building</a:t>
            </a:r>
            <a:r>
              <a:rPr lang="de-DE" sz="1100" dirty="0" smtClean="0"/>
              <a:t> a </a:t>
            </a:r>
            <a:r>
              <a:rPr lang="de-DE" sz="1100" dirty="0" err="1" smtClean="0"/>
              <a:t>museum</a:t>
            </a:r>
            <a:r>
              <a:rPr lang="de-DE" sz="1100" dirty="0" smtClean="0"/>
              <a:t> </a:t>
            </a:r>
            <a:r>
              <a:rPr lang="de-DE" sz="1100" dirty="0" err="1" smtClean="0"/>
              <a:t>of</a:t>
            </a:r>
            <a:r>
              <a:rPr lang="de-DE" sz="1100" dirty="0" smtClean="0"/>
              <a:t> </a:t>
            </a:r>
            <a:r>
              <a:rPr lang="de-DE" sz="1100" dirty="0" err="1" smtClean="0"/>
              <a:t>the</a:t>
            </a:r>
            <a:r>
              <a:rPr lang="de-DE" sz="1100" dirty="0" smtClean="0"/>
              <a:t> </a:t>
            </a:r>
            <a:r>
              <a:rPr lang="de-DE" sz="1100" dirty="0" err="1" smtClean="0"/>
              <a:t>migration</a:t>
            </a:r>
            <a:r>
              <a:rPr lang="de-DE" sz="1100" dirty="0" smtClean="0"/>
              <a:t> </a:t>
            </a:r>
            <a:r>
              <a:rPr lang="de-DE" sz="1100" dirty="0" err="1" smtClean="0"/>
              <a:t>history</a:t>
            </a:r>
            <a:r>
              <a:rPr lang="de-DE" sz="1100" dirty="0" smtClean="0"/>
              <a:t> </a:t>
            </a:r>
            <a:r>
              <a:rPr lang="de-DE" sz="1100" dirty="0" err="1" smtClean="0"/>
              <a:t>of</a:t>
            </a:r>
            <a:r>
              <a:rPr lang="de-DE" sz="1100" dirty="0" smtClean="0"/>
              <a:t> Malta.</a:t>
            </a:r>
          </a:p>
          <a:p>
            <a:endParaRPr lang="de-DE" sz="1100" dirty="0" smtClean="0"/>
          </a:p>
          <a:p>
            <a:r>
              <a:rPr lang="de-DE" sz="1100" dirty="0" err="1" smtClean="0"/>
              <a:t>It</a:t>
            </a:r>
            <a:r>
              <a:rPr lang="de-DE" sz="1100" dirty="0" smtClean="0"/>
              <a:t> was </a:t>
            </a:r>
            <a:r>
              <a:rPr lang="de-DE" sz="1100" dirty="0" err="1" smtClean="0"/>
              <a:t>only</a:t>
            </a:r>
            <a:r>
              <a:rPr lang="de-DE" sz="1100" dirty="0" smtClean="0"/>
              <a:t> </a:t>
            </a:r>
            <a:r>
              <a:rPr lang="de-DE" sz="1100" dirty="0" err="1" smtClean="0"/>
              <a:t>possible</a:t>
            </a:r>
            <a:r>
              <a:rPr lang="de-DE" sz="1100" dirty="0" smtClean="0"/>
              <a:t> </a:t>
            </a:r>
            <a:r>
              <a:rPr lang="de-DE" sz="1100" dirty="0" err="1" smtClean="0"/>
              <a:t>for</a:t>
            </a:r>
            <a:r>
              <a:rPr lang="de-DE" sz="1100" dirty="0" smtClean="0"/>
              <a:t> </a:t>
            </a:r>
            <a:r>
              <a:rPr lang="de-DE" sz="1100" dirty="0" err="1" smtClean="0"/>
              <a:t>us</a:t>
            </a:r>
            <a:r>
              <a:rPr lang="de-DE" sz="1100" dirty="0" smtClean="0"/>
              <a:t> </a:t>
            </a:r>
            <a:r>
              <a:rPr lang="de-DE" sz="1100" dirty="0" err="1" smtClean="0"/>
              <a:t>to</a:t>
            </a:r>
            <a:r>
              <a:rPr lang="de-DE" sz="1100" dirty="0" smtClean="0"/>
              <a:t> </a:t>
            </a:r>
            <a:r>
              <a:rPr lang="de-DE" sz="1100" dirty="0" err="1" smtClean="0"/>
              <a:t>meet</a:t>
            </a:r>
            <a:r>
              <a:rPr lang="de-DE" sz="1100" dirty="0" smtClean="0"/>
              <a:t> </a:t>
            </a:r>
            <a:r>
              <a:rPr lang="de-DE" sz="1100" dirty="0" err="1" smtClean="0"/>
              <a:t>one</a:t>
            </a:r>
            <a:r>
              <a:rPr lang="de-DE" sz="1100" dirty="0" smtClean="0"/>
              <a:t> </a:t>
            </a:r>
            <a:r>
              <a:rPr lang="de-DE" sz="1100" dirty="0" err="1" smtClean="0"/>
              <a:t>researcher</a:t>
            </a:r>
            <a:r>
              <a:rPr lang="de-DE" sz="1100" dirty="0" smtClean="0"/>
              <a:t> </a:t>
            </a:r>
            <a:r>
              <a:rPr lang="de-DE" sz="1100" dirty="0" err="1" smtClean="0"/>
              <a:t>who</a:t>
            </a:r>
            <a:r>
              <a:rPr lang="de-DE" sz="1100" dirty="0" smtClean="0"/>
              <a:t> </a:t>
            </a:r>
            <a:r>
              <a:rPr lang="de-DE" sz="1100" dirty="0" err="1" smtClean="0"/>
              <a:t>is</a:t>
            </a:r>
            <a:r>
              <a:rPr lang="de-DE" sz="1100" dirty="0" smtClean="0"/>
              <a:t> a </a:t>
            </a:r>
            <a:r>
              <a:rPr lang="de-DE" sz="1100" dirty="0" err="1" smtClean="0"/>
              <a:t>professor</a:t>
            </a:r>
            <a:r>
              <a:rPr lang="de-DE" sz="1100" dirty="0" smtClean="0"/>
              <a:t> at </a:t>
            </a:r>
            <a:r>
              <a:rPr lang="de-DE" sz="1100" dirty="0" err="1" smtClean="0"/>
              <a:t>the</a:t>
            </a:r>
            <a:r>
              <a:rPr lang="de-DE" sz="1100" dirty="0" smtClean="0"/>
              <a:t> University </a:t>
            </a:r>
            <a:r>
              <a:rPr lang="de-DE" sz="1100" dirty="0" err="1" smtClean="0"/>
              <a:t>of</a:t>
            </a:r>
            <a:r>
              <a:rPr lang="de-DE" sz="1100" dirty="0" smtClean="0"/>
              <a:t> Malta. But </a:t>
            </a:r>
            <a:r>
              <a:rPr lang="de-DE" sz="1100" dirty="0" err="1" smtClean="0"/>
              <a:t>some</a:t>
            </a:r>
            <a:r>
              <a:rPr lang="de-DE" sz="1100" dirty="0" smtClean="0"/>
              <a:t> </a:t>
            </a:r>
            <a:r>
              <a:rPr lang="de-DE" sz="1100" dirty="0" err="1" smtClean="0"/>
              <a:t>NGO‘s</a:t>
            </a:r>
            <a:r>
              <a:rPr lang="de-DE" sz="1100" dirty="0" smtClean="0"/>
              <a:t> </a:t>
            </a:r>
            <a:r>
              <a:rPr lang="de-DE" sz="1100" dirty="0" err="1" smtClean="0"/>
              <a:t>as</a:t>
            </a:r>
            <a:r>
              <a:rPr lang="de-DE" sz="1100" dirty="0" smtClean="0"/>
              <a:t> </a:t>
            </a:r>
            <a:r>
              <a:rPr lang="de-DE" sz="1100" dirty="0" err="1" smtClean="0"/>
              <a:t>Aditus</a:t>
            </a:r>
            <a:r>
              <a:rPr lang="de-DE" sz="1100" dirty="0" smtClean="0"/>
              <a:t>, JRS </a:t>
            </a:r>
            <a:r>
              <a:rPr lang="de-DE" sz="1100" dirty="0" err="1" smtClean="0"/>
              <a:t>and</a:t>
            </a:r>
            <a:r>
              <a:rPr lang="de-DE" sz="1100" dirty="0" smtClean="0"/>
              <a:t> </a:t>
            </a:r>
            <a:r>
              <a:rPr lang="de-DE" sz="1100" dirty="0" err="1" smtClean="0"/>
              <a:t>PfC</a:t>
            </a:r>
            <a:r>
              <a:rPr lang="de-DE" sz="1100" dirty="0" smtClean="0"/>
              <a:t> also </a:t>
            </a:r>
            <a:r>
              <a:rPr lang="de-DE" sz="1100" dirty="0" err="1" smtClean="0"/>
              <a:t>write</a:t>
            </a:r>
            <a:r>
              <a:rPr lang="de-DE" sz="1100" dirty="0" smtClean="0"/>
              <a:t> </a:t>
            </a:r>
            <a:r>
              <a:rPr lang="de-DE" sz="1100" dirty="0" err="1" smtClean="0"/>
              <a:t>research</a:t>
            </a:r>
            <a:r>
              <a:rPr lang="de-DE" sz="1100" dirty="0" smtClean="0"/>
              <a:t> </a:t>
            </a:r>
            <a:r>
              <a:rPr lang="de-DE" sz="1100" dirty="0" err="1" smtClean="0"/>
              <a:t>reports</a:t>
            </a:r>
            <a:r>
              <a:rPr lang="de-DE" sz="1100" dirty="0" smtClean="0"/>
              <a:t>.</a:t>
            </a:r>
          </a:p>
          <a:p>
            <a:r>
              <a:rPr lang="de-DE" sz="1100" dirty="0" smtClean="0"/>
              <a:t> </a:t>
            </a:r>
          </a:p>
          <a:p>
            <a:r>
              <a:rPr lang="de-DE" sz="1100" dirty="0" smtClean="0"/>
              <a:t>All in all, </a:t>
            </a:r>
            <a:r>
              <a:rPr lang="de-DE" sz="1100" dirty="0" err="1" smtClean="0"/>
              <a:t>the</a:t>
            </a:r>
            <a:r>
              <a:rPr lang="de-DE" sz="1100" dirty="0" smtClean="0"/>
              <a:t> </a:t>
            </a:r>
            <a:r>
              <a:rPr lang="de-DE" sz="1100" dirty="0" err="1" smtClean="0"/>
              <a:t>diversity</a:t>
            </a:r>
            <a:r>
              <a:rPr lang="de-DE" sz="1100" dirty="0" smtClean="0"/>
              <a:t> </a:t>
            </a:r>
            <a:r>
              <a:rPr lang="de-DE" sz="1100" dirty="0" err="1" smtClean="0"/>
              <a:t>of</a:t>
            </a:r>
            <a:r>
              <a:rPr lang="de-DE" sz="1100" dirty="0" smtClean="0"/>
              <a:t> </a:t>
            </a:r>
            <a:r>
              <a:rPr lang="de-DE" sz="1100" dirty="0" err="1" smtClean="0"/>
              <a:t>our</a:t>
            </a:r>
            <a:r>
              <a:rPr lang="de-DE" sz="1100" dirty="0" smtClean="0"/>
              <a:t> interview </a:t>
            </a:r>
            <a:r>
              <a:rPr lang="de-DE" sz="1100" dirty="0" err="1" smtClean="0"/>
              <a:t>partners</a:t>
            </a:r>
            <a:r>
              <a:rPr lang="de-DE" sz="1100" dirty="0" smtClean="0"/>
              <a:t> </a:t>
            </a:r>
            <a:r>
              <a:rPr lang="de-DE" sz="1100" dirty="0" err="1" smtClean="0"/>
              <a:t>made</a:t>
            </a:r>
            <a:r>
              <a:rPr lang="de-DE" sz="1100" dirty="0" smtClean="0"/>
              <a:t> </a:t>
            </a:r>
            <a:r>
              <a:rPr lang="de-DE" sz="1100" dirty="0" err="1" smtClean="0"/>
              <a:t>our</a:t>
            </a:r>
            <a:r>
              <a:rPr lang="de-DE" sz="1100" dirty="0" smtClean="0"/>
              <a:t> </a:t>
            </a:r>
            <a:r>
              <a:rPr lang="de-DE" sz="1100" dirty="0" err="1" smtClean="0"/>
              <a:t>trip</a:t>
            </a:r>
            <a:r>
              <a:rPr lang="de-DE" sz="1100" dirty="0" smtClean="0"/>
              <a:t> </a:t>
            </a:r>
            <a:r>
              <a:rPr lang="de-DE" sz="1100" dirty="0" err="1" smtClean="0"/>
              <a:t>to</a:t>
            </a:r>
            <a:r>
              <a:rPr lang="de-DE" sz="1100" dirty="0" smtClean="0"/>
              <a:t> Malta </a:t>
            </a:r>
            <a:r>
              <a:rPr lang="de-DE" sz="1100" dirty="0" err="1" smtClean="0"/>
              <a:t>very</a:t>
            </a:r>
            <a:r>
              <a:rPr lang="de-DE" sz="1100" dirty="0" smtClean="0"/>
              <a:t> </a:t>
            </a:r>
            <a:r>
              <a:rPr lang="de-DE" sz="1100" dirty="0" err="1" smtClean="0"/>
              <a:t>interesting</a:t>
            </a:r>
            <a:r>
              <a:rPr lang="de-DE" sz="1100" dirty="0" smtClean="0"/>
              <a:t> </a:t>
            </a:r>
            <a:r>
              <a:rPr lang="de-DE" sz="1100" dirty="0" err="1" smtClean="0"/>
              <a:t>and</a:t>
            </a:r>
            <a:r>
              <a:rPr lang="de-DE" sz="1100" dirty="0" smtClean="0"/>
              <a:t> </a:t>
            </a:r>
            <a:r>
              <a:rPr lang="de-DE" sz="1100" dirty="0" err="1" smtClean="0"/>
              <a:t>provided</a:t>
            </a:r>
            <a:r>
              <a:rPr lang="de-DE" sz="1100" dirty="0" smtClean="0"/>
              <a:t> </a:t>
            </a:r>
            <a:r>
              <a:rPr lang="de-DE" sz="1100" dirty="0" err="1" smtClean="0"/>
              <a:t>insight</a:t>
            </a:r>
            <a:r>
              <a:rPr lang="de-DE" sz="1100" dirty="0" smtClean="0"/>
              <a:t> </a:t>
            </a:r>
            <a:r>
              <a:rPr lang="de-DE" sz="1100" dirty="0" err="1" smtClean="0"/>
              <a:t>from</a:t>
            </a:r>
            <a:r>
              <a:rPr lang="de-DE" sz="1100" dirty="0" smtClean="0"/>
              <a:t> different </a:t>
            </a:r>
            <a:r>
              <a:rPr lang="de-DE" sz="1100" dirty="0" err="1" smtClean="0"/>
              <a:t>perspectives</a:t>
            </a:r>
            <a:r>
              <a:rPr lang="de-DE" sz="1100" dirty="0" smtClean="0"/>
              <a:t> </a:t>
            </a:r>
            <a:r>
              <a:rPr lang="de-DE" sz="1100" dirty="0" err="1" smtClean="0"/>
              <a:t>to</a:t>
            </a:r>
            <a:r>
              <a:rPr lang="de-DE" sz="1100" dirty="0" smtClean="0"/>
              <a:t> </a:t>
            </a:r>
            <a:r>
              <a:rPr lang="de-DE" sz="1100" dirty="0" err="1" smtClean="0"/>
              <a:t>the</a:t>
            </a:r>
            <a:r>
              <a:rPr lang="de-DE" sz="1100" dirty="0" smtClean="0"/>
              <a:t> </a:t>
            </a:r>
            <a:r>
              <a:rPr lang="de-DE" sz="1100" dirty="0" err="1" smtClean="0"/>
              <a:t>great</a:t>
            </a:r>
            <a:r>
              <a:rPr lang="de-DE" sz="1100" dirty="0" smtClean="0"/>
              <a:t> </a:t>
            </a:r>
            <a:r>
              <a:rPr lang="de-DE" sz="1100" dirty="0" err="1" smtClean="0"/>
              <a:t>complexity</a:t>
            </a:r>
            <a:r>
              <a:rPr lang="de-DE" sz="1100" dirty="0" smtClean="0"/>
              <a:t> </a:t>
            </a:r>
            <a:r>
              <a:rPr lang="de-DE" sz="1100" dirty="0" err="1" smtClean="0"/>
              <a:t>of</a:t>
            </a:r>
            <a:r>
              <a:rPr lang="de-DE" sz="1100" dirty="0" smtClean="0"/>
              <a:t> </a:t>
            </a:r>
            <a:r>
              <a:rPr lang="de-DE" sz="1100" dirty="0" err="1" smtClean="0"/>
              <a:t>the</a:t>
            </a:r>
            <a:r>
              <a:rPr lang="de-DE" sz="1100" dirty="0" smtClean="0"/>
              <a:t> </a:t>
            </a:r>
            <a:r>
              <a:rPr lang="de-DE" sz="1100" dirty="0" err="1" smtClean="0"/>
              <a:t>topic</a:t>
            </a:r>
            <a:r>
              <a:rPr lang="de-DE" sz="1100" dirty="0" smtClean="0"/>
              <a:t> </a:t>
            </a:r>
            <a:r>
              <a:rPr lang="de-DE" sz="1100" dirty="0" err="1" smtClean="0"/>
              <a:t>of</a:t>
            </a:r>
            <a:r>
              <a:rPr lang="de-DE" sz="1100" dirty="0" smtClean="0"/>
              <a:t> </a:t>
            </a:r>
            <a:r>
              <a:rPr lang="de-DE" sz="1100" dirty="0" err="1" smtClean="0"/>
              <a:t>migration</a:t>
            </a:r>
            <a:r>
              <a:rPr lang="de-DE" sz="1100" dirty="0" smtClean="0"/>
              <a:t> </a:t>
            </a:r>
            <a:r>
              <a:rPr lang="de-DE" sz="1100" dirty="0" err="1" smtClean="0"/>
              <a:t>policies</a:t>
            </a:r>
            <a:r>
              <a:rPr lang="de-DE" sz="1100" dirty="0" smtClean="0"/>
              <a:t>. </a:t>
            </a:r>
          </a:p>
          <a:p>
            <a:endParaRPr lang="de-DE" sz="1100" dirty="0" smtClean="0"/>
          </a:p>
          <a:p>
            <a:endParaRPr lang="de-DE" sz="1100" dirty="0" smtClean="0"/>
          </a:p>
          <a:p>
            <a:endParaRPr lang="de-DE" sz="11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a:lstStyle/>
          <a:p>
            <a:r>
              <a:rPr lang="de-DE" smtClean="0"/>
              <a:t>Now we will come to our research results. Questions that we have focused on in order to answer our research question are the following: how do different collective actors see themselves and other relevant actors? How do these different actors describe the current migration policy and where do they see its basic problems?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a:lstStyle/>
          <a:p>
            <a:r>
              <a:rPr lang="de-DE" sz="1000" dirty="0" err="1" smtClean="0">
                <a:sym typeface="Wingdings" pitchFamily="2" charset="2"/>
              </a:rPr>
              <a:t>We</a:t>
            </a:r>
            <a:r>
              <a:rPr lang="de-DE" sz="1000" dirty="0" smtClean="0">
                <a:sym typeface="Wingdings" pitchFamily="2" charset="2"/>
              </a:rPr>
              <a:t> </a:t>
            </a:r>
            <a:r>
              <a:rPr lang="de-DE" sz="1000" dirty="0" err="1" smtClean="0">
                <a:sym typeface="Wingdings" pitchFamily="2" charset="2"/>
              </a:rPr>
              <a:t>are</a:t>
            </a:r>
            <a:r>
              <a:rPr lang="de-DE" sz="1000" dirty="0" smtClean="0">
                <a:sym typeface="Wingdings" pitchFamily="2" charset="2"/>
              </a:rPr>
              <a:t> </a:t>
            </a:r>
            <a:r>
              <a:rPr lang="de-DE" sz="1000" dirty="0" err="1" smtClean="0">
                <a:sym typeface="Wingdings" pitchFamily="2" charset="2"/>
              </a:rPr>
              <a:t>going</a:t>
            </a:r>
            <a:r>
              <a:rPr lang="de-DE" sz="1000" dirty="0" smtClean="0">
                <a:sym typeface="Wingdings" pitchFamily="2" charset="2"/>
              </a:rPr>
              <a:t> </a:t>
            </a:r>
            <a:r>
              <a:rPr lang="de-DE" sz="1000" dirty="0" err="1" smtClean="0">
                <a:sym typeface="Wingdings" pitchFamily="2" charset="2"/>
              </a:rPr>
              <a:t>to</a:t>
            </a:r>
            <a:r>
              <a:rPr lang="de-DE" sz="1000" dirty="0" smtClean="0">
                <a:sym typeface="Wingdings" pitchFamily="2" charset="2"/>
              </a:rPr>
              <a:t> </a:t>
            </a:r>
            <a:r>
              <a:rPr lang="de-DE" sz="1000" dirty="0" err="1" smtClean="0">
                <a:sym typeface="Wingdings" pitchFamily="2" charset="2"/>
              </a:rPr>
              <a:t>relate</a:t>
            </a:r>
            <a:r>
              <a:rPr lang="de-DE" sz="1000" dirty="0" smtClean="0">
                <a:sym typeface="Wingdings" pitchFamily="2" charset="2"/>
              </a:rPr>
              <a:t> </a:t>
            </a:r>
            <a:r>
              <a:rPr lang="de-DE" sz="1000" dirty="0" err="1" smtClean="0">
                <a:sym typeface="Wingdings" pitchFamily="2" charset="2"/>
              </a:rPr>
              <a:t>this</a:t>
            </a:r>
            <a:r>
              <a:rPr lang="de-DE" sz="1000" dirty="0" smtClean="0">
                <a:sym typeface="Wingdings" pitchFamily="2" charset="2"/>
              </a:rPr>
              <a:t> </a:t>
            </a:r>
            <a:r>
              <a:rPr lang="de-DE" sz="1000" dirty="0" err="1" smtClean="0">
                <a:sym typeface="Wingdings" pitchFamily="2" charset="2"/>
              </a:rPr>
              <a:t>to</a:t>
            </a:r>
            <a:r>
              <a:rPr lang="de-DE" sz="1000" dirty="0" smtClean="0">
                <a:sym typeface="Wingdings" pitchFamily="2" charset="2"/>
              </a:rPr>
              <a:t> </a:t>
            </a:r>
            <a:r>
              <a:rPr lang="de-DE" sz="1000" dirty="0" err="1" smtClean="0">
                <a:sym typeface="Wingdings" pitchFamily="2" charset="2"/>
              </a:rPr>
              <a:t>the</a:t>
            </a:r>
            <a:r>
              <a:rPr lang="de-DE" sz="1000" baseline="0" dirty="0" smtClean="0">
                <a:sym typeface="Wingdings" pitchFamily="2" charset="2"/>
              </a:rPr>
              <a:t> </a:t>
            </a:r>
            <a:r>
              <a:rPr lang="en-US" sz="1000" b="1" dirty="0" smtClean="0"/>
              <a:t>Multilevel </a:t>
            </a:r>
            <a:r>
              <a:rPr lang="en-US" sz="1000" b="1" dirty="0" err="1" smtClean="0"/>
              <a:t>institutionalist</a:t>
            </a:r>
            <a:r>
              <a:rPr lang="en-US" sz="1000" b="1" dirty="0" smtClean="0"/>
              <a:t> collective actors approach,</a:t>
            </a:r>
            <a:r>
              <a:rPr lang="en-US" sz="1000" b="1" baseline="0" dirty="0" smtClean="0"/>
              <a:t> as we talked about it before. </a:t>
            </a:r>
            <a:br>
              <a:rPr lang="en-US" sz="1000" b="1" baseline="0" dirty="0" smtClean="0"/>
            </a:br>
            <a:r>
              <a:rPr lang="de-DE" sz="1000" dirty="0" smtClean="0">
                <a:sym typeface="Wingdings" pitchFamily="2" charset="2"/>
              </a:rPr>
              <a:t>Different </a:t>
            </a:r>
            <a:r>
              <a:rPr lang="de-DE" sz="1000" dirty="0" err="1" smtClean="0">
                <a:sym typeface="Wingdings" pitchFamily="2" charset="2"/>
              </a:rPr>
              <a:t>actors</a:t>
            </a:r>
            <a:r>
              <a:rPr lang="de-DE" sz="1000" dirty="0" smtClean="0">
                <a:sym typeface="Wingdings" pitchFamily="2" charset="2"/>
              </a:rPr>
              <a:t> follow different </a:t>
            </a:r>
            <a:r>
              <a:rPr lang="de-DE" sz="1000" dirty="0" err="1" smtClean="0">
                <a:sym typeface="Wingdings" pitchFamily="2" charset="2"/>
              </a:rPr>
              <a:t>motives</a:t>
            </a:r>
            <a:r>
              <a:rPr lang="de-DE" sz="1000" dirty="0" smtClean="0">
                <a:sym typeface="Wingdings" pitchFamily="2" charset="2"/>
              </a:rPr>
              <a:t> </a:t>
            </a:r>
            <a:r>
              <a:rPr lang="de-DE" sz="1000" dirty="0" err="1" smtClean="0">
                <a:sym typeface="Wingdings" pitchFamily="2" charset="2"/>
              </a:rPr>
              <a:t>which</a:t>
            </a:r>
            <a:r>
              <a:rPr lang="de-DE" sz="1000" dirty="0" smtClean="0">
                <a:sym typeface="Wingdings" pitchFamily="2" charset="2"/>
              </a:rPr>
              <a:t> </a:t>
            </a:r>
            <a:r>
              <a:rPr lang="de-DE" sz="1000" dirty="0" err="1" smtClean="0">
                <a:sym typeface="Wingdings" pitchFamily="2" charset="2"/>
              </a:rPr>
              <a:t>lead</a:t>
            </a:r>
            <a:r>
              <a:rPr lang="de-DE" sz="1000" dirty="0" smtClean="0">
                <a:sym typeface="Wingdings" pitchFamily="2" charset="2"/>
              </a:rPr>
              <a:t> </a:t>
            </a:r>
            <a:r>
              <a:rPr lang="de-DE" sz="1000" dirty="0" err="1" smtClean="0">
                <a:sym typeface="Wingdings" pitchFamily="2" charset="2"/>
              </a:rPr>
              <a:t>to</a:t>
            </a:r>
            <a:r>
              <a:rPr lang="de-DE" sz="1000" dirty="0" smtClean="0">
                <a:sym typeface="Wingdings" pitchFamily="2" charset="2"/>
              </a:rPr>
              <a:t> different </a:t>
            </a:r>
            <a:r>
              <a:rPr lang="de-DE" sz="1000" dirty="0" err="1" smtClean="0">
                <a:sym typeface="Wingdings" pitchFamily="2" charset="2"/>
              </a:rPr>
              <a:t>actions</a:t>
            </a:r>
            <a:r>
              <a:rPr lang="de-DE" sz="1000" dirty="0" smtClean="0">
                <a:sym typeface="Wingdings" pitchFamily="2" charset="2"/>
              </a:rPr>
              <a:t>. As </a:t>
            </a:r>
            <a:r>
              <a:rPr lang="de-DE" sz="1000" dirty="0" err="1" smtClean="0">
                <a:sym typeface="Wingdings" pitchFamily="2" charset="2"/>
              </a:rPr>
              <a:t>we</a:t>
            </a:r>
            <a:r>
              <a:rPr lang="de-DE" sz="1000" dirty="0" smtClean="0">
                <a:sym typeface="Wingdings" pitchFamily="2" charset="2"/>
              </a:rPr>
              <a:t> </a:t>
            </a:r>
            <a:r>
              <a:rPr lang="de-DE" sz="1000" dirty="0" err="1" smtClean="0">
                <a:sym typeface="Wingdings" pitchFamily="2" charset="2"/>
              </a:rPr>
              <a:t>can</a:t>
            </a:r>
            <a:r>
              <a:rPr lang="de-DE" sz="1000" dirty="0" smtClean="0">
                <a:sym typeface="Wingdings" pitchFamily="2" charset="2"/>
              </a:rPr>
              <a:t> </a:t>
            </a:r>
            <a:r>
              <a:rPr lang="de-DE" sz="1000" dirty="0" err="1" smtClean="0">
                <a:sym typeface="Wingdings" pitchFamily="2" charset="2"/>
              </a:rPr>
              <a:t>see</a:t>
            </a:r>
            <a:r>
              <a:rPr lang="de-DE" sz="1000" dirty="0" smtClean="0">
                <a:sym typeface="Wingdings" pitchFamily="2" charset="2"/>
              </a:rPr>
              <a:t> </a:t>
            </a:r>
            <a:r>
              <a:rPr lang="en-US" sz="900" dirty="0" smtClean="0"/>
              <a:t> different actors have other emphasis on interests and this is visible in their actions. </a:t>
            </a:r>
            <a:br>
              <a:rPr lang="en-US" sz="900" dirty="0" smtClean="0"/>
            </a:br>
            <a:endParaRPr lang="de-DE" sz="1000" dirty="0" smtClean="0">
              <a:sym typeface="Wingdings" pitchFamily="2" charset="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Tex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60475"/>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504825" y="1763713"/>
            <a:ext cx="9072563" cy="4991100"/>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9500"/>
            <a:ext cx="8569325" cy="1620838"/>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512888" y="4284663"/>
            <a:ext cx="7056437" cy="1931987"/>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60475"/>
          </a:xfrm>
          <a:prstGeom prst="rect">
            <a:avLst/>
          </a:prstGeom>
        </p:spPr>
        <p:txBody>
          <a:bodyPr/>
          <a:lstStyle/>
          <a:p>
            <a:r>
              <a:rPr lang="de-DE"/>
              <a:t>Titelmasterformat durch Klicken bearbeiten</a:t>
            </a:r>
          </a:p>
        </p:txBody>
      </p:sp>
      <p:sp>
        <p:nvSpPr>
          <p:cNvPr id="3" name="Tabellenplatzhalter 2"/>
          <p:cNvSpPr>
            <a:spLocks noGrp="1"/>
          </p:cNvSpPr>
          <p:nvPr>
            <p:ph type="tbl" idx="1"/>
          </p:nvPr>
        </p:nvSpPr>
        <p:spPr>
          <a:xfrm>
            <a:off x="504825" y="1763713"/>
            <a:ext cx="9072563" cy="4991100"/>
          </a:xfrm>
          <a:prstGeom prst="rect">
            <a:avLst/>
          </a:prstGeom>
        </p:spPr>
        <p:txBody>
          <a:bodyPr/>
          <a:lstStyle/>
          <a:p>
            <a:pPr lvl="0"/>
            <a:endParaRPr lang="de-DE"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foli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60475"/>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504825" y="1763713"/>
            <a:ext cx="9072563" cy="4991100"/>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format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7E7E7"/>
        </a:solidFill>
        <a:effectLst/>
      </p:bgPr>
    </p:bg>
    <p:spTree>
      <p:nvGrpSpPr>
        <p:cNvPr id="1" name=""/>
        <p:cNvGrpSpPr/>
        <p:nvPr/>
      </p:nvGrpSpPr>
      <p:grpSpPr>
        <a:xfrm>
          <a:off x="0" y="0"/>
          <a:ext cx="0" cy="0"/>
          <a:chOff x="0" y="0"/>
          <a:chExt cx="0" cy="0"/>
        </a:xfrm>
      </p:grpSpPr>
      <p:sp>
        <p:nvSpPr>
          <p:cNvPr id="2" name="Rechteck 1"/>
          <p:cNvSpPr/>
          <p:nvPr/>
        </p:nvSpPr>
        <p:spPr>
          <a:xfrm>
            <a:off x="0" y="0"/>
            <a:ext cx="9121775" cy="7067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000">
              <a:solidFill>
                <a:srgbClr val="FFFFFF"/>
              </a:solidFill>
              <a:latin typeface="Arial" charset="0"/>
              <a:cs typeface="Arial" charset="0"/>
            </a:endParaRPr>
          </a:p>
        </p:txBody>
      </p:sp>
      <p:pic>
        <p:nvPicPr>
          <p:cNvPr id="1027" name="Inhaltsplatzhalter 5" descr="Label_RUB_WEISS-BLAU_srgb.jpg"/>
          <p:cNvPicPr>
            <a:picLocks noChangeAspect="1"/>
          </p:cNvPicPr>
          <p:nvPr/>
        </p:nvPicPr>
        <p:blipFill>
          <a:blip r:embed="rId7"/>
          <a:srcRect/>
          <a:stretch>
            <a:fillRect/>
          </a:stretch>
        </p:blipFill>
        <p:spPr bwMode="auto">
          <a:xfrm>
            <a:off x="8158163" y="0"/>
            <a:ext cx="1439862" cy="1439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p:txStyles>
    <p:titleStyle>
      <a:lvl1pPr algn="ctr" defTabSz="1006475" rtl="0" eaLnBrk="0" fontAlgn="base" hangingPunct="0">
        <a:spcBef>
          <a:spcPct val="0"/>
        </a:spcBef>
        <a:spcAft>
          <a:spcPct val="0"/>
        </a:spcAft>
        <a:defRPr sz="4900" kern="1200">
          <a:solidFill>
            <a:schemeClr val="tx1"/>
          </a:solidFill>
          <a:latin typeface="Arial" charset="0"/>
          <a:ea typeface="+mj-ea"/>
          <a:cs typeface="+mj-cs"/>
        </a:defRPr>
      </a:lvl1pPr>
      <a:lvl2pPr algn="ctr" defTabSz="1006475" rtl="0" eaLnBrk="0" fontAlgn="base" hangingPunct="0">
        <a:spcBef>
          <a:spcPct val="0"/>
        </a:spcBef>
        <a:spcAft>
          <a:spcPct val="0"/>
        </a:spcAft>
        <a:defRPr sz="4900">
          <a:solidFill>
            <a:schemeClr val="tx1"/>
          </a:solidFill>
          <a:latin typeface="Arial" charset="0"/>
        </a:defRPr>
      </a:lvl2pPr>
      <a:lvl3pPr algn="ctr" defTabSz="1006475" rtl="0" eaLnBrk="0" fontAlgn="base" hangingPunct="0">
        <a:spcBef>
          <a:spcPct val="0"/>
        </a:spcBef>
        <a:spcAft>
          <a:spcPct val="0"/>
        </a:spcAft>
        <a:defRPr sz="4900">
          <a:solidFill>
            <a:schemeClr val="tx1"/>
          </a:solidFill>
          <a:latin typeface="Arial" charset="0"/>
        </a:defRPr>
      </a:lvl3pPr>
      <a:lvl4pPr algn="ctr" defTabSz="1006475" rtl="0" eaLnBrk="0" fontAlgn="base" hangingPunct="0">
        <a:spcBef>
          <a:spcPct val="0"/>
        </a:spcBef>
        <a:spcAft>
          <a:spcPct val="0"/>
        </a:spcAft>
        <a:defRPr sz="4900">
          <a:solidFill>
            <a:schemeClr val="tx1"/>
          </a:solidFill>
          <a:latin typeface="Arial" charset="0"/>
        </a:defRPr>
      </a:lvl4pPr>
      <a:lvl5pPr algn="ctr" defTabSz="1006475" rtl="0" eaLnBrk="0" fontAlgn="base" hangingPunct="0">
        <a:spcBef>
          <a:spcPct val="0"/>
        </a:spcBef>
        <a:spcAft>
          <a:spcPct val="0"/>
        </a:spcAft>
        <a:defRPr sz="4900">
          <a:solidFill>
            <a:schemeClr val="tx1"/>
          </a:solidFill>
          <a:latin typeface="Arial" charset="0"/>
        </a:defRPr>
      </a:lvl5pPr>
      <a:lvl6pPr marL="457200" algn="ctr" defTabSz="1006475" rtl="0" fontAlgn="base">
        <a:spcBef>
          <a:spcPct val="0"/>
        </a:spcBef>
        <a:spcAft>
          <a:spcPct val="0"/>
        </a:spcAft>
        <a:defRPr sz="4900">
          <a:solidFill>
            <a:schemeClr val="tx1"/>
          </a:solidFill>
          <a:latin typeface="Calibri" pitchFamily="34" charset="0"/>
        </a:defRPr>
      </a:lvl6pPr>
      <a:lvl7pPr marL="914400" algn="ctr" defTabSz="1006475" rtl="0" fontAlgn="base">
        <a:spcBef>
          <a:spcPct val="0"/>
        </a:spcBef>
        <a:spcAft>
          <a:spcPct val="0"/>
        </a:spcAft>
        <a:defRPr sz="4900">
          <a:solidFill>
            <a:schemeClr val="tx1"/>
          </a:solidFill>
          <a:latin typeface="Calibri" pitchFamily="34" charset="0"/>
        </a:defRPr>
      </a:lvl7pPr>
      <a:lvl8pPr marL="1371600" algn="ctr" defTabSz="1006475" rtl="0" fontAlgn="base">
        <a:spcBef>
          <a:spcPct val="0"/>
        </a:spcBef>
        <a:spcAft>
          <a:spcPct val="0"/>
        </a:spcAft>
        <a:defRPr sz="4900">
          <a:solidFill>
            <a:schemeClr val="tx1"/>
          </a:solidFill>
          <a:latin typeface="Calibri" pitchFamily="34" charset="0"/>
        </a:defRPr>
      </a:lvl8pPr>
      <a:lvl9pPr marL="1828800" algn="ctr" defTabSz="1006475" rtl="0" fontAlgn="base">
        <a:spcBef>
          <a:spcPct val="0"/>
        </a:spcBef>
        <a:spcAft>
          <a:spcPct val="0"/>
        </a:spcAft>
        <a:defRPr sz="4900">
          <a:solidFill>
            <a:schemeClr val="tx1"/>
          </a:solidFill>
          <a:latin typeface="Calibri" pitchFamily="34" charset="0"/>
        </a:defRPr>
      </a:lvl9pPr>
    </p:titleStyle>
    <p:bodyStyle>
      <a:lvl1pPr marL="377825" indent="-377825" algn="l" defTabSz="1006475" rtl="0" eaLnBrk="0" fontAlgn="base" hangingPunct="0">
        <a:spcBef>
          <a:spcPct val="20000"/>
        </a:spcBef>
        <a:spcAft>
          <a:spcPct val="0"/>
        </a:spcAft>
        <a:buFont typeface="Arial" charset="0"/>
        <a:buChar char="•"/>
        <a:defRPr sz="3500" kern="1200">
          <a:solidFill>
            <a:schemeClr val="tx1"/>
          </a:solidFill>
          <a:latin typeface="Arial" charset="0"/>
          <a:ea typeface="+mn-ea"/>
          <a:cs typeface="+mn-cs"/>
        </a:defRPr>
      </a:lvl1pPr>
      <a:lvl2pPr marL="817563" indent="-314325" algn="l" defTabSz="1006475" rtl="0" eaLnBrk="0" fontAlgn="base" hangingPunct="0">
        <a:spcBef>
          <a:spcPct val="20000"/>
        </a:spcBef>
        <a:spcAft>
          <a:spcPct val="0"/>
        </a:spcAft>
        <a:buFont typeface="Arial" charset="0"/>
        <a:buChar char="–"/>
        <a:defRPr sz="3100" kern="1200">
          <a:solidFill>
            <a:schemeClr val="tx1"/>
          </a:solidFill>
          <a:latin typeface="Arial" charset="0"/>
          <a:ea typeface="+mn-ea"/>
          <a:cs typeface="+mn-cs"/>
        </a:defRPr>
      </a:lvl2pPr>
      <a:lvl3pPr marL="1258888" indent="-250825" algn="l" defTabSz="1006475" rtl="0" eaLnBrk="0" fontAlgn="base" hangingPunct="0">
        <a:spcBef>
          <a:spcPct val="20000"/>
        </a:spcBef>
        <a:spcAft>
          <a:spcPct val="0"/>
        </a:spcAft>
        <a:buFont typeface="Arial" charset="0"/>
        <a:buChar char="•"/>
        <a:defRPr sz="2600" kern="1200">
          <a:solidFill>
            <a:schemeClr val="tx1"/>
          </a:solidFill>
          <a:latin typeface="Arial" charset="0"/>
          <a:ea typeface="+mn-ea"/>
          <a:cs typeface="+mn-cs"/>
        </a:defRPr>
      </a:lvl3pPr>
      <a:lvl4pPr marL="1763713" indent="-250825" algn="l" defTabSz="1006475" rtl="0" eaLnBrk="0" fontAlgn="base" hangingPunct="0">
        <a:spcBef>
          <a:spcPct val="20000"/>
        </a:spcBef>
        <a:spcAft>
          <a:spcPct val="0"/>
        </a:spcAft>
        <a:buFont typeface="Arial" charset="0"/>
        <a:buChar char="–"/>
        <a:defRPr sz="2200" kern="1200">
          <a:solidFill>
            <a:schemeClr val="tx1"/>
          </a:solidFill>
          <a:latin typeface="Arial" charset="0"/>
          <a:ea typeface="+mn-ea"/>
          <a:cs typeface="+mn-cs"/>
        </a:defRPr>
      </a:lvl4pPr>
      <a:lvl5pPr marL="2266950" indent="-250825" algn="l" defTabSz="1006475" rtl="0" eaLnBrk="0" fontAlgn="base" hangingPunct="0">
        <a:spcBef>
          <a:spcPct val="20000"/>
        </a:spcBef>
        <a:spcAft>
          <a:spcPct val="0"/>
        </a:spcAft>
        <a:buFont typeface="Arial" charset="0"/>
        <a:buChar char="»"/>
        <a:defRPr sz="2200" kern="1200">
          <a:solidFill>
            <a:schemeClr val="tx1"/>
          </a:solidFill>
          <a:latin typeface="Arial" charset="0"/>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7E7E7"/>
        </a:solidFill>
        <a:effectLst/>
      </p:bgPr>
    </p:bg>
    <p:spTree>
      <p:nvGrpSpPr>
        <p:cNvPr id="1" name=""/>
        <p:cNvGrpSpPr/>
        <p:nvPr/>
      </p:nvGrpSpPr>
      <p:grpSpPr>
        <a:xfrm>
          <a:off x="0" y="0"/>
          <a:ext cx="0" cy="0"/>
          <a:chOff x="0" y="0"/>
          <a:chExt cx="0" cy="0"/>
        </a:xfrm>
      </p:grpSpPr>
      <p:sp>
        <p:nvSpPr>
          <p:cNvPr id="7" name="Rechteck 6"/>
          <p:cNvSpPr/>
          <p:nvPr/>
        </p:nvSpPr>
        <p:spPr>
          <a:xfrm>
            <a:off x="0" y="0"/>
            <a:ext cx="9601200" cy="1439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000">
              <a:solidFill>
                <a:srgbClr val="FFFFFF"/>
              </a:solidFill>
              <a:latin typeface="Arial" charset="0"/>
              <a:cs typeface="Arial" charset="0"/>
            </a:endParaRPr>
          </a:p>
        </p:txBody>
      </p:sp>
      <p:pic>
        <p:nvPicPr>
          <p:cNvPr id="7171" name="Inhaltsplatzhalter 5" descr="Label_RUB_WEISS-BLAU_srgb.jpg"/>
          <p:cNvPicPr>
            <a:picLocks noChangeAspect="1"/>
          </p:cNvPicPr>
          <p:nvPr/>
        </p:nvPicPr>
        <p:blipFill>
          <a:blip r:embed="rId5"/>
          <a:srcRect/>
          <a:stretch>
            <a:fillRect/>
          </a:stretch>
        </p:blipFill>
        <p:spPr bwMode="auto">
          <a:xfrm>
            <a:off x="9118600" y="0"/>
            <a:ext cx="720725" cy="720725"/>
          </a:xfrm>
          <a:prstGeom prst="rect">
            <a:avLst/>
          </a:prstGeom>
          <a:noFill/>
          <a:ln w="9525">
            <a:noFill/>
            <a:miter lim="800000"/>
            <a:headEnd/>
            <a:tailEnd/>
          </a:ln>
        </p:spPr>
      </p:pic>
      <p:pic>
        <p:nvPicPr>
          <p:cNvPr id="7172" name="Grafik 9" descr="Wortmarke_BLAU_srgb.jpg"/>
          <p:cNvPicPr>
            <a:picLocks noChangeAspect="1"/>
          </p:cNvPicPr>
          <p:nvPr/>
        </p:nvPicPr>
        <p:blipFill>
          <a:blip r:embed="rId6"/>
          <a:srcRect/>
          <a:stretch>
            <a:fillRect/>
          </a:stretch>
        </p:blipFill>
        <p:spPr bwMode="auto">
          <a:xfrm>
            <a:off x="485775" y="228600"/>
            <a:ext cx="1728788" cy="114300"/>
          </a:xfrm>
          <a:prstGeom prst="rect">
            <a:avLst/>
          </a:prstGeom>
          <a:noFill/>
          <a:ln w="9525">
            <a:noFill/>
            <a:miter lim="800000"/>
            <a:headEnd/>
            <a:tailEnd/>
          </a:ln>
        </p:spPr>
      </p:pic>
      <p:sp>
        <p:nvSpPr>
          <p:cNvPr id="23" name="Textfeld 22"/>
          <p:cNvSpPr txBox="1"/>
          <p:nvPr/>
        </p:nvSpPr>
        <p:spPr>
          <a:xfrm>
            <a:off x="9194800" y="7138988"/>
            <a:ext cx="366713" cy="152400"/>
          </a:xfrm>
          <a:prstGeom prst="rect">
            <a:avLst/>
          </a:prstGeom>
          <a:noFill/>
        </p:spPr>
        <p:txBody>
          <a:bodyPr lIns="0" tIns="0" rIns="0" bIns="0">
            <a:spAutoFit/>
          </a:bodyPr>
          <a:lstStyle/>
          <a:p>
            <a:pPr algn="r" defTabSz="1008035" fontAlgn="auto">
              <a:spcBef>
                <a:spcPts val="0"/>
              </a:spcBef>
              <a:spcAft>
                <a:spcPts val="0"/>
              </a:spcAft>
              <a:defRPr/>
            </a:pPr>
            <a:fld id="{EA1DB80C-ABB5-45F7-86B5-0C296E1617C8}" type="slidenum">
              <a:rPr lang="de-DE" sz="1000">
                <a:latin typeface="Arial" pitchFamily="34" charset="0"/>
                <a:cs typeface="Arial" pitchFamily="34" charset="0"/>
              </a:rPr>
              <a:pPr algn="r" defTabSz="1008035" fontAlgn="auto">
                <a:spcBef>
                  <a:spcPts val="0"/>
                </a:spcBef>
                <a:spcAft>
                  <a:spcPts val="0"/>
                </a:spcAft>
                <a:defRPr/>
              </a:pPr>
              <a:t>‹Nr.›</a:t>
            </a:fld>
            <a:endParaRPr lang="de-DE" sz="10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1006475" rtl="0" eaLnBrk="0" fontAlgn="base" hangingPunct="0">
        <a:spcBef>
          <a:spcPct val="0"/>
        </a:spcBef>
        <a:spcAft>
          <a:spcPct val="0"/>
        </a:spcAft>
        <a:defRPr sz="4900" kern="1200">
          <a:solidFill>
            <a:schemeClr val="tx1"/>
          </a:solidFill>
          <a:latin typeface="Arial" charset="0"/>
          <a:ea typeface="+mj-ea"/>
          <a:cs typeface="+mj-cs"/>
        </a:defRPr>
      </a:lvl1pPr>
      <a:lvl2pPr algn="ctr" defTabSz="1006475" rtl="0" eaLnBrk="0" fontAlgn="base" hangingPunct="0">
        <a:spcBef>
          <a:spcPct val="0"/>
        </a:spcBef>
        <a:spcAft>
          <a:spcPct val="0"/>
        </a:spcAft>
        <a:defRPr sz="4900">
          <a:solidFill>
            <a:schemeClr val="tx1"/>
          </a:solidFill>
          <a:latin typeface="Arial" charset="0"/>
        </a:defRPr>
      </a:lvl2pPr>
      <a:lvl3pPr algn="ctr" defTabSz="1006475" rtl="0" eaLnBrk="0" fontAlgn="base" hangingPunct="0">
        <a:spcBef>
          <a:spcPct val="0"/>
        </a:spcBef>
        <a:spcAft>
          <a:spcPct val="0"/>
        </a:spcAft>
        <a:defRPr sz="4900">
          <a:solidFill>
            <a:schemeClr val="tx1"/>
          </a:solidFill>
          <a:latin typeface="Arial" charset="0"/>
        </a:defRPr>
      </a:lvl3pPr>
      <a:lvl4pPr algn="ctr" defTabSz="1006475" rtl="0" eaLnBrk="0" fontAlgn="base" hangingPunct="0">
        <a:spcBef>
          <a:spcPct val="0"/>
        </a:spcBef>
        <a:spcAft>
          <a:spcPct val="0"/>
        </a:spcAft>
        <a:defRPr sz="4900">
          <a:solidFill>
            <a:schemeClr val="tx1"/>
          </a:solidFill>
          <a:latin typeface="Arial" charset="0"/>
        </a:defRPr>
      </a:lvl4pPr>
      <a:lvl5pPr algn="ctr" defTabSz="1006475" rtl="0" eaLnBrk="0" fontAlgn="base" hangingPunct="0">
        <a:spcBef>
          <a:spcPct val="0"/>
        </a:spcBef>
        <a:spcAft>
          <a:spcPct val="0"/>
        </a:spcAft>
        <a:defRPr sz="4900">
          <a:solidFill>
            <a:schemeClr val="tx1"/>
          </a:solidFill>
          <a:latin typeface="Arial" charset="0"/>
        </a:defRPr>
      </a:lvl5pPr>
      <a:lvl6pPr marL="457200" algn="ctr" defTabSz="1006475" rtl="0" fontAlgn="base">
        <a:spcBef>
          <a:spcPct val="0"/>
        </a:spcBef>
        <a:spcAft>
          <a:spcPct val="0"/>
        </a:spcAft>
        <a:defRPr sz="4900">
          <a:solidFill>
            <a:schemeClr val="tx1"/>
          </a:solidFill>
          <a:latin typeface="Calibri" pitchFamily="34" charset="0"/>
        </a:defRPr>
      </a:lvl6pPr>
      <a:lvl7pPr marL="914400" algn="ctr" defTabSz="1006475" rtl="0" fontAlgn="base">
        <a:spcBef>
          <a:spcPct val="0"/>
        </a:spcBef>
        <a:spcAft>
          <a:spcPct val="0"/>
        </a:spcAft>
        <a:defRPr sz="4900">
          <a:solidFill>
            <a:schemeClr val="tx1"/>
          </a:solidFill>
          <a:latin typeface="Calibri" pitchFamily="34" charset="0"/>
        </a:defRPr>
      </a:lvl7pPr>
      <a:lvl8pPr marL="1371600" algn="ctr" defTabSz="1006475" rtl="0" fontAlgn="base">
        <a:spcBef>
          <a:spcPct val="0"/>
        </a:spcBef>
        <a:spcAft>
          <a:spcPct val="0"/>
        </a:spcAft>
        <a:defRPr sz="4900">
          <a:solidFill>
            <a:schemeClr val="tx1"/>
          </a:solidFill>
          <a:latin typeface="Calibri" pitchFamily="34" charset="0"/>
        </a:defRPr>
      </a:lvl8pPr>
      <a:lvl9pPr marL="1828800" algn="ctr" defTabSz="1006475" rtl="0" fontAlgn="base">
        <a:spcBef>
          <a:spcPct val="0"/>
        </a:spcBef>
        <a:spcAft>
          <a:spcPct val="0"/>
        </a:spcAft>
        <a:defRPr sz="4900">
          <a:solidFill>
            <a:schemeClr val="tx1"/>
          </a:solidFill>
          <a:latin typeface="Calibri" pitchFamily="34" charset="0"/>
        </a:defRPr>
      </a:lvl9pPr>
    </p:titleStyle>
    <p:bodyStyle>
      <a:lvl1pPr marL="377825" indent="-377825" algn="l" defTabSz="1006475" rtl="0" eaLnBrk="0" fontAlgn="base" hangingPunct="0">
        <a:spcBef>
          <a:spcPct val="20000"/>
        </a:spcBef>
        <a:spcAft>
          <a:spcPct val="0"/>
        </a:spcAft>
        <a:buFont typeface="Arial" charset="0"/>
        <a:buChar char="•"/>
        <a:defRPr sz="3500" kern="1200">
          <a:solidFill>
            <a:schemeClr val="tx1"/>
          </a:solidFill>
          <a:latin typeface="Arial" charset="0"/>
          <a:ea typeface="+mn-ea"/>
          <a:cs typeface="+mn-cs"/>
        </a:defRPr>
      </a:lvl1pPr>
      <a:lvl2pPr marL="817563" indent="-314325" algn="l" defTabSz="1006475" rtl="0" eaLnBrk="0" fontAlgn="base" hangingPunct="0">
        <a:spcBef>
          <a:spcPct val="20000"/>
        </a:spcBef>
        <a:spcAft>
          <a:spcPct val="0"/>
        </a:spcAft>
        <a:buFont typeface="Arial" charset="0"/>
        <a:buChar char="–"/>
        <a:defRPr sz="3100" kern="1200">
          <a:solidFill>
            <a:schemeClr val="tx1"/>
          </a:solidFill>
          <a:latin typeface="Arial" charset="0"/>
          <a:ea typeface="+mn-ea"/>
          <a:cs typeface="+mn-cs"/>
        </a:defRPr>
      </a:lvl2pPr>
      <a:lvl3pPr marL="1258888" indent="-250825" algn="l" defTabSz="1006475" rtl="0" eaLnBrk="0" fontAlgn="base" hangingPunct="0">
        <a:spcBef>
          <a:spcPct val="20000"/>
        </a:spcBef>
        <a:spcAft>
          <a:spcPct val="0"/>
        </a:spcAft>
        <a:buFont typeface="Arial" charset="0"/>
        <a:buChar char="•"/>
        <a:defRPr sz="2600" kern="1200">
          <a:solidFill>
            <a:schemeClr val="tx1"/>
          </a:solidFill>
          <a:latin typeface="Arial" charset="0"/>
          <a:ea typeface="+mn-ea"/>
          <a:cs typeface="+mn-cs"/>
        </a:defRPr>
      </a:lvl3pPr>
      <a:lvl4pPr marL="1763713" indent="-250825" algn="l" defTabSz="1006475" rtl="0" eaLnBrk="0" fontAlgn="base" hangingPunct="0">
        <a:spcBef>
          <a:spcPct val="20000"/>
        </a:spcBef>
        <a:spcAft>
          <a:spcPct val="0"/>
        </a:spcAft>
        <a:buFont typeface="Arial" charset="0"/>
        <a:buChar char="–"/>
        <a:defRPr sz="2200" kern="1200">
          <a:solidFill>
            <a:schemeClr val="tx1"/>
          </a:solidFill>
          <a:latin typeface="Arial" charset="0"/>
          <a:ea typeface="+mn-ea"/>
          <a:cs typeface="+mn-cs"/>
        </a:defRPr>
      </a:lvl4pPr>
      <a:lvl5pPr marL="2266950" indent="-250825" algn="l" defTabSz="1006475" rtl="0" eaLnBrk="0" fontAlgn="base" hangingPunct="0">
        <a:spcBef>
          <a:spcPct val="20000"/>
        </a:spcBef>
        <a:spcAft>
          <a:spcPct val="0"/>
        </a:spcAft>
        <a:buFont typeface="Arial" charset="0"/>
        <a:buChar char="»"/>
        <a:defRPr sz="2200" kern="1200">
          <a:solidFill>
            <a:schemeClr val="tx1"/>
          </a:solidFill>
          <a:latin typeface="Arial" charset="0"/>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feld 1"/>
          <p:cNvSpPr txBox="1"/>
          <p:nvPr/>
        </p:nvSpPr>
        <p:spPr>
          <a:xfrm>
            <a:off x="436563" y="433388"/>
            <a:ext cx="7216775" cy="1570037"/>
          </a:xfrm>
          <a:prstGeom prst="rect">
            <a:avLst/>
          </a:prstGeom>
          <a:noFill/>
        </p:spPr>
        <p:txBody>
          <a:bodyPr lIns="0" tIns="0" rIns="0" bIns="0">
            <a:spAutoFit/>
          </a:bodyPr>
          <a:lstStyle/>
          <a:p>
            <a:pPr defTabSz="1008035" fontAlgn="auto">
              <a:spcBef>
                <a:spcPts val="0"/>
              </a:spcBef>
              <a:spcAft>
                <a:spcPts val="0"/>
              </a:spcAft>
              <a:defRPr/>
            </a:pPr>
            <a:r>
              <a:rPr lang="de-DE" sz="3400" b="1" dirty="0">
                <a:solidFill>
                  <a:srgbClr val="003560"/>
                </a:solidFill>
                <a:latin typeface="Arial" pitchFamily="34" charset="0"/>
                <a:cs typeface="Arial" pitchFamily="34" charset="0"/>
              </a:rPr>
              <a:t>Titel der Präsentation</a:t>
            </a:r>
          </a:p>
          <a:p>
            <a:pPr defTabSz="1008035" fontAlgn="auto">
              <a:spcBef>
                <a:spcPts val="0"/>
              </a:spcBef>
              <a:spcAft>
                <a:spcPts val="0"/>
              </a:spcAft>
              <a:defRPr/>
            </a:pPr>
            <a:r>
              <a:rPr lang="de-DE" sz="3400" dirty="0">
                <a:solidFill>
                  <a:srgbClr val="003560"/>
                </a:solidFill>
                <a:latin typeface="Arial" pitchFamily="34" charset="0"/>
                <a:cs typeface="Arial" pitchFamily="34" charset="0"/>
              </a:rPr>
              <a:t>Sub-Titel der Präsentation</a:t>
            </a:r>
          </a:p>
          <a:p>
            <a:pPr defTabSz="1008035" fontAlgn="auto">
              <a:spcBef>
                <a:spcPts val="0"/>
              </a:spcBef>
              <a:spcAft>
                <a:spcPts val="0"/>
              </a:spcAft>
              <a:defRPr/>
            </a:pPr>
            <a:r>
              <a:rPr lang="de-DE" sz="3400" b="1" dirty="0">
                <a:solidFill>
                  <a:srgbClr val="8DAE10"/>
                </a:solidFill>
                <a:latin typeface="Arial" pitchFamily="34" charset="0"/>
                <a:cs typeface="Arial" pitchFamily="34" charset="0"/>
              </a:rPr>
              <a:t>Datum XX.XX. – XX.XX.20XX</a:t>
            </a:r>
          </a:p>
        </p:txBody>
      </p:sp>
      <p:sp>
        <p:nvSpPr>
          <p:cNvPr id="3" name="Textfeld 2"/>
          <p:cNvSpPr txBox="1"/>
          <p:nvPr/>
        </p:nvSpPr>
        <p:spPr>
          <a:xfrm>
            <a:off x="436563" y="2208213"/>
            <a:ext cx="7216775" cy="430212"/>
          </a:xfrm>
          <a:prstGeom prst="rect">
            <a:avLst/>
          </a:prstGeom>
          <a:noFill/>
        </p:spPr>
        <p:txBody>
          <a:bodyPr lIns="0" tIns="0" rIns="0" bIns="0">
            <a:spAutoFit/>
          </a:bodyPr>
          <a:lstStyle/>
          <a:p>
            <a:pPr defTabSz="1008035" fontAlgn="auto">
              <a:spcBef>
                <a:spcPts val="0"/>
              </a:spcBef>
              <a:spcAft>
                <a:spcPts val="0"/>
              </a:spcAft>
              <a:defRPr/>
            </a:pPr>
            <a:r>
              <a:rPr lang="de-DE" sz="1400" b="1" dirty="0">
                <a:solidFill>
                  <a:srgbClr val="003560"/>
                </a:solidFill>
                <a:latin typeface="Arial" pitchFamily="34" charset="0"/>
                <a:cs typeface="Arial" pitchFamily="34" charset="0"/>
              </a:rPr>
              <a:t>FAKULTÄT XY</a:t>
            </a:r>
          </a:p>
          <a:p>
            <a:pPr defTabSz="1008035" fontAlgn="auto">
              <a:spcBef>
                <a:spcPts val="0"/>
              </a:spcBef>
              <a:spcAft>
                <a:spcPts val="0"/>
              </a:spcAft>
              <a:defRPr/>
            </a:pPr>
            <a:r>
              <a:rPr lang="de-DE" sz="1400" dirty="0">
                <a:solidFill>
                  <a:srgbClr val="003560"/>
                </a:solidFill>
                <a:latin typeface="Arial" pitchFamily="34" charset="0"/>
                <a:cs typeface="Arial" pitchFamily="34" charset="0"/>
              </a:rPr>
              <a:t>Lehrstuhl für XY</a:t>
            </a:r>
          </a:p>
        </p:txBody>
      </p:sp>
      <p:sp>
        <p:nvSpPr>
          <p:cNvPr id="4" name="Textfeld 3"/>
          <p:cNvSpPr txBox="1"/>
          <p:nvPr/>
        </p:nvSpPr>
        <p:spPr>
          <a:xfrm>
            <a:off x="447675" y="2838450"/>
            <a:ext cx="7215188" cy="923925"/>
          </a:xfrm>
          <a:prstGeom prst="rect">
            <a:avLst/>
          </a:prstGeom>
          <a:noFill/>
        </p:spPr>
        <p:txBody>
          <a:bodyPr lIns="0" tIns="0" rIns="0" bIns="0">
            <a:spAutoFit/>
          </a:bodyPr>
          <a:lstStyle/>
          <a:p>
            <a:pPr defTabSz="1008035" fontAlgn="auto">
              <a:spcBef>
                <a:spcPts val="0"/>
              </a:spcBef>
              <a:spcAft>
                <a:spcPts val="0"/>
              </a:spcAft>
              <a:defRPr/>
            </a:pPr>
            <a:r>
              <a:rPr lang="de-DE" sz="3000" b="1" dirty="0">
                <a:solidFill>
                  <a:srgbClr val="003560"/>
                </a:solidFill>
                <a:latin typeface="Arial" pitchFamily="34" charset="0"/>
                <a:cs typeface="Arial" pitchFamily="34" charset="0"/>
              </a:rPr>
              <a:t>Headline bei längeren Headlines</a:t>
            </a:r>
          </a:p>
          <a:p>
            <a:pPr defTabSz="1008035" fontAlgn="auto">
              <a:spcBef>
                <a:spcPts val="0"/>
              </a:spcBef>
              <a:spcAft>
                <a:spcPts val="0"/>
              </a:spcAft>
              <a:defRPr/>
            </a:pPr>
            <a:r>
              <a:rPr lang="de-DE" sz="3000" dirty="0">
                <a:solidFill>
                  <a:srgbClr val="003560"/>
                </a:solidFill>
                <a:latin typeface="Arial" pitchFamily="34" charset="0"/>
                <a:cs typeface="Arial" pitchFamily="34" charset="0"/>
              </a:rPr>
              <a:t>Subheadline – optional</a:t>
            </a:r>
          </a:p>
        </p:txBody>
      </p:sp>
      <p:sp>
        <p:nvSpPr>
          <p:cNvPr id="5" name="Textfeld 4"/>
          <p:cNvSpPr txBox="1"/>
          <p:nvPr/>
        </p:nvSpPr>
        <p:spPr>
          <a:xfrm>
            <a:off x="436563" y="3997325"/>
            <a:ext cx="4460875" cy="1193800"/>
          </a:xfrm>
          <a:prstGeom prst="rect">
            <a:avLst/>
          </a:prstGeom>
          <a:noFill/>
        </p:spPr>
        <p:txBody>
          <a:bodyPr lIns="0" tIns="0" rIns="0" bIns="0">
            <a:spAutoFit/>
          </a:bodyPr>
          <a:lstStyle/>
          <a:p>
            <a:pPr indent="288000" defTabSz="1008035" fontAlgn="auto">
              <a:lnSpc>
                <a:spcPts val="2700"/>
              </a:lnSpc>
              <a:spcBef>
                <a:spcPts val="0"/>
              </a:spcBef>
              <a:spcAft>
                <a:spcPts val="600"/>
              </a:spcAft>
              <a:buSzPct val="130000"/>
              <a:buFont typeface="Wingdings" pitchFamily="2" charset="2"/>
              <a:buChar char="§"/>
              <a:defRPr/>
            </a:pPr>
            <a:r>
              <a:rPr lang="de-DE" sz="2000" dirty="0" err="1">
                <a:latin typeface="Arial" pitchFamily="34" charset="0"/>
                <a:cs typeface="Arial" pitchFamily="34" charset="0"/>
              </a:rPr>
              <a:t>Bulletpoint</a:t>
            </a:r>
            <a:r>
              <a:rPr lang="de-DE" sz="2000" dirty="0">
                <a:latin typeface="Arial" pitchFamily="34" charset="0"/>
                <a:cs typeface="Arial" pitchFamily="34" charset="0"/>
              </a:rPr>
              <a:t> 1</a:t>
            </a:r>
          </a:p>
          <a:p>
            <a:pPr indent="288000" defTabSz="1008035" fontAlgn="auto">
              <a:lnSpc>
                <a:spcPts val="2700"/>
              </a:lnSpc>
              <a:spcBef>
                <a:spcPts val="0"/>
              </a:spcBef>
              <a:spcAft>
                <a:spcPts val="600"/>
              </a:spcAft>
              <a:buSzPct val="130000"/>
              <a:buFont typeface="Wingdings" pitchFamily="2" charset="2"/>
              <a:buChar char="§"/>
              <a:defRPr/>
            </a:pPr>
            <a:r>
              <a:rPr lang="de-DE" sz="2000" dirty="0" err="1">
                <a:latin typeface="Arial" pitchFamily="34" charset="0"/>
                <a:cs typeface="Arial" pitchFamily="34" charset="0"/>
              </a:rPr>
              <a:t>Bulletpoint</a:t>
            </a:r>
            <a:r>
              <a:rPr lang="de-DE" sz="2000" dirty="0">
                <a:latin typeface="Arial" pitchFamily="34" charset="0"/>
                <a:cs typeface="Arial" pitchFamily="34" charset="0"/>
              </a:rPr>
              <a:t> 2</a:t>
            </a:r>
          </a:p>
          <a:p>
            <a:pPr indent="288000" defTabSz="1008035" fontAlgn="auto">
              <a:lnSpc>
                <a:spcPts val="2700"/>
              </a:lnSpc>
              <a:spcBef>
                <a:spcPts val="0"/>
              </a:spcBef>
              <a:spcAft>
                <a:spcPts val="600"/>
              </a:spcAft>
              <a:buSzPct val="130000"/>
              <a:buFont typeface="Wingdings" pitchFamily="2" charset="2"/>
              <a:buChar char="§"/>
              <a:defRPr/>
            </a:pPr>
            <a:r>
              <a:rPr lang="de-DE" sz="2000" dirty="0" err="1">
                <a:latin typeface="Arial" pitchFamily="34" charset="0"/>
                <a:cs typeface="Arial" pitchFamily="34" charset="0"/>
              </a:rPr>
              <a:t>Bulletpoint</a:t>
            </a:r>
            <a:r>
              <a:rPr lang="de-DE" sz="2000" dirty="0">
                <a:latin typeface="Arial" pitchFamily="34" charset="0"/>
                <a:cs typeface="Arial" pitchFamily="34" charset="0"/>
              </a:rPr>
              <a:t> 3</a:t>
            </a:r>
          </a:p>
        </p:txBody>
      </p:sp>
      <p:sp>
        <p:nvSpPr>
          <p:cNvPr id="6" name="Textfeld 5"/>
          <p:cNvSpPr txBox="1"/>
          <p:nvPr/>
        </p:nvSpPr>
        <p:spPr>
          <a:xfrm>
            <a:off x="468313" y="7142163"/>
            <a:ext cx="8429625" cy="153987"/>
          </a:xfrm>
          <a:prstGeom prst="rect">
            <a:avLst/>
          </a:prstGeom>
          <a:noFill/>
        </p:spPr>
        <p:txBody>
          <a:bodyPr lIns="0" tIns="0" rIns="0" bIns="0">
            <a:spAutoFit/>
          </a:bodyPr>
          <a:lstStyle/>
          <a:p>
            <a:pPr defTabSz="1008035" fontAlgn="auto">
              <a:spcBef>
                <a:spcPts val="0"/>
              </a:spcBef>
              <a:spcAft>
                <a:spcPts val="0"/>
              </a:spcAft>
              <a:defRPr/>
            </a:pPr>
            <a:r>
              <a:rPr lang="de-DE" sz="1000" b="1" dirty="0">
                <a:solidFill>
                  <a:srgbClr val="003560"/>
                </a:solidFill>
                <a:latin typeface="Arial" pitchFamily="34" charset="0"/>
                <a:cs typeface="Arial" pitchFamily="34" charset="0"/>
              </a:rPr>
              <a:t>TITEL PRÄSENTATION </a:t>
            </a:r>
            <a:r>
              <a:rPr lang="de-DE" sz="1000" dirty="0">
                <a:solidFill>
                  <a:srgbClr val="003560"/>
                </a:solidFill>
                <a:latin typeface="Arial" pitchFamily="34" charset="0"/>
                <a:cs typeface="Arial" pitchFamily="34" charset="0"/>
              </a:rPr>
              <a:t>TITEL PRÄSENTATION | Bochum | XX. – XX. Monat Jahr</a:t>
            </a:r>
          </a:p>
        </p:txBody>
      </p:sp>
      <p:sp>
        <p:nvSpPr>
          <p:cNvPr id="7" name="Textfeld 6"/>
          <p:cNvSpPr txBox="1"/>
          <p:nvPr/>
        </p:nvSpPr>
        <p:spPr>
          <a:xfrm>
            <a:off x="436563" y="5348288"/>
            <a:ext cx="4460875" cy="1384300"/>
          </a:xfrm>
          <a:prstGeom prst="rect">
            <a:avLst/>
          </a:prstGeom>
          <a:noFill/>
        </p:spPr>
        <p:txBody>
          <a:bodyPr lIns="0" tIns="0" rIns="0" bIns="0">
            <a:spAutoFit/>
          </a:bodyPr>
          <a:lstStyle/>
          <a:p>
            <a:pPr defTabSz="1008035" fontAlgn="auto">
              <a:lnSpc>
                <a:spcPts val="2700"/>
              </a:lnSpc>
              <a:spcBef>
                <a:spcPts val="0"/>
              </a:spcBef>
              <a:spcAft>
                <a:spcPts val="0"/>
              </a:spcAft>
              <a:buSzPct val="130000"/>
              <a:defRPr/>
            </a:pPr>
            <a:r>
              <a:rPr lang="de-DE" sz="2000" dirty="0" err="1">
                <a:latin typeface="Arial" pitchFamily="34" charset="0"/>
                <a:cs typeface="Arial" pitchFamily="34" charset="0"/>
              </a:rPr>
              <a:t>Cidunt</a:t>
            </a:r>
            <a:r>
              <a:rPr lang="de-DE" sz="2000" dirty="0">
                <a:latin typeface="Arial" pitchFamily="34" charset="0"/>
                <a:cs typeface="Arial" pitchFamily="34" charset="0"/>
              </a:rPr>
              <a:t> </a:t>
            </a:r>
            <a:r>
              <a:rPr lang="de-DE" sz="2000" dirty="0" err="1">
                <a:latin typeface="Arial" pitchFamily="34" charset="0"/>
                <a:cs typeface="Arial" pitchFamily="34" charset="0"/>
              </a:rPr>
              <a:t>adignis</a:t>
            </a:r>
            <a:r>
              <a:rPr lang="de-DE" sz="2000" dirty="0">
                <a:latin typeface="Arial" pitchFamily="34" charset="0"/>
                <a:cs typeface="Arial" pitchFamily="34" charset="0"/>
              </a:rPr>
              <a:t> am </a:t>
            </a:r>
            <a:r>
              <a:rPr lang="de-DE" sz="2000" dirty="0" err="1">
                <a:latin typeface="Arial" pitchFamily="34" charset="0"/>
                <a:cs typeface="Arial" pitchFamily="34" charset="0"/>
              </a:rPr>
              <a:t>venibh</a:t>
            </a:r>
            <a:r>
              <a:rPr lang="de-DE" sz="2000" dirty="0">
                <a:latin typeface="Arial" pitchFamily="34" charset="0"/>
                <a:cs typeface="Arial" pitchFamily="34" charset="0"/>
              </a:rPr>
              <a:t> </a:t>
            </a:r>
            <a:r>
              <a:rPr lang="de-DE" sz="2000" dirty="0" err="1">
                <a:latin typeface="Arial" pitchFamily="34" charset="0"/>
                <a:cs typeface="Arial" pitchFamily="34" charset="0"/>
              </a:rPr>
              <a:t>etue</a:t>
            </a:r>
            <a:r>
              <a:rPr lang="de-DE" sz="2000" dirty="0">
                <a:latin typeface="Arial" pitchFamily="34" charset="0"/>
                <a:cs typeface="Arial" pitchFamily="34" charset="0"/>
              </a:rPr>
              <a:t> </a:t>
            </a:r>
            <a:r>
              <a:rPr lang="de-DE" sz="2000" dirty="0" err="1">
                <a:latin typeface="Arial" pitchFamily="34" charset="0"/>
                <a:cs typeface="Arial" pitchFamily="34" charset="0"/>
              </a:rPr>
              <a:t>alit</a:t>
            </a:r>
            <a:r>
              <a:rPr lang="de-DE" sz="2000" dirty="0">
                <a:latin typeface="Arial" pitchFamily="34" charset="0"/>
                <a:cs typeface="Arial" pitchFamily="34" charset="0"/>
              </a:rPr>
              <a:t> </a:t>
            </a:r>
            <a:r>
              <a:rPr lang="de-DE" sz="2000" dirty="0" err="1">
                <a:latin typeface="Arial" pitchFamily="34" charset="0"/>
                <a:cs typeface="Arial" pitchFamily="34" charset="0"/>
              </a:rPr>
              <a:t>erostio</a:t>
            </a:r>
            <a:r>
              <a:rPr lang="de-DE" sz="2000" dirty="0">
                <a:latin typeface="Arial" pitchFamily="34" charset="0"/>
                <a:cs typeface="Arial" pitchFamily="34" charset="0"/>
              </a:rPr>
              <a:t> </a:t>
            </a:r>
            <a:r>
              <a:rPr lang="de-DE" sz="2000" dirty="0" err="1">
                <a:latin typeface="Arial" pitchFamily="34" charset="0"/>
                <a:cs typeface="Arial" pitchFamily="34" charset="0"/>
              </a:rPr>
              <a:t>dipisisi</a:t>
            </a:r>
            <a:r>
              <a:rPr lang="de-DE" sz="2000" dirty="0">
                <a:latin typeface="Arial" pitchFamily="34" charset="0"/>
                <a:cs typeface="Arial" pitchFamily="34" charset="0"/>
              </a:rPr>
              <a:t> er </a:t>
            </a:r>
            <a:r>
              <a:rPr lang="de-DE" sz="2000" dirty="0" err="1">
                <a:latin typeface="Arial" pitchFamily="34" charset="0"/>
                <a:cs typeface="Arial" pitchFamily="34" charset="0"/>
              </a:rPr>
              <a:t>aliquissi</a:t>
            </a:r>
            <a:r>
              <a:rPr lang="de-DE" sz="2000" dirty="0">
                <a:latin typeface="Arial" pitchFamily="34" charset="0"/>
                <a:cs typeface="Arial" pitchFamily="34" charset="0"/>
              </a:rPr>
              <a:t>. </a:t>
            </a:r>
            <a:r>
              <a:rPr lang="de-DE" sz="2000" dirty="0" err="1">
                <a:latin typeface="Arial" pitchFamily="34" charset="0"/>
                <a:cs typeface="Arial" pitchFamily="34" charset="0"/>
              </a:rPr>
              <a:t>Unt</a:t>
            </a:r>
            <a:r>
              <a:rPr lang="de-DE" sz="2000" dirty="0">
                <a:latin typeface="Arial" pitchFamily="34" charset="0"/>
                <a:cs typeface="Arial" pitchFamily="34" charset="0"/>
              </a:rPr>
              <a:t> </a:t>
            </a:r>
            <a:r>
              <a:rPr lang="de-DE" sz="2000" dirty="0" err="1">
                <a:latin typeface="Arial" pitchFamily="34" charset="0"/>
                <a:cs typeface="Arial" pitchFamily="34" charset="0"/>
              </a:rPr>
              <a:t>lortio</a:t>
            </a:r>
            <a:r>
              <a:rPr lang="de-DE" sz="2000" dirty="0">
                <a:latin typeface="Arial" pitchFamily="34" charset="0"/>
                <a:cs typeface="Arial" pitchFamily="34" charset="0"/>
              </a:rPr>
              <a:t> </a:t>
            </a:r>
            <a:r>
              <a:rPr lang="de-DE" sz="2000" dirty="0" err="1">
                <a:latin typeface="Arial" pitchFamily="34" charset="0"/>
                <a:cs typeface="Arial" pitchFamily="34" charset="0"/>
              </a:rPr>
              <a:t>digna</a:t>
            </a:r>
            <a:r>
              <a:rPr lang="de-DE" sz="2000" dirty="0">
                <a:latin typeface="Arial" pitchFamily="34" charset="0"/>
                <a:cs typeface="Arial" pitchFamily="34" charset="0"/>
              </a:rPr>
              <a:t> </a:t>
            </a:r>
            <a:r>
              <a:rPr lang="de-DE" sz="2000" dirty="0" err="1">
                <a:latin typeface="Arial" pitchFamily="34" charset="0"/>
                <a:cs typeface="Arial" pitchFamily="34" charset="0"/>
              </a:rPr>
              <a:t>cor</a:t>
            </a:r>
            <a:r>
              <a:rPr lang="de-DE" sz="2000" dirty="0">
                <a:latin typeface="Arial" pitchFamily="34" charset="0"/>
                <a:cs typeface="Arial" pitchFamily="34" charset="0"/>
              </a:rPr>
              <a:t> </a:t>
            </a:r>
            <a:r>
              <a:rPr lang="de-DE" sz="2000" dirty="0" err="1">
                <a:latin typeface="Arial" pitchFamily="34" charset="0"/>
                <a:cs typeface="Arial" pitchFamily="34" charset="0"/>
              </a:rPr>
              <a:t>sum</a:t>
            </a:r>
            <a:r>
              <a:rPr lang="de-DE" sz="2000" dirty="0">
                <a:latin typeface="Arial" pitchFamily="34" charset="0"/>
                <a:cs typeface="Arial" pitchFamily="34" charset="0"/>
              </a:rPr>
              <a:t> </a:t>
            </a:r>
            <a:r>
              <a:rPr lang="de-DE" sz="2000" dirty="0" err="1">
                <a:latin typeface="Arial" pitchFamily="34" charset="0"/>
                <a:cs typeface="Arial" pitchFamily="34" charset="0"/>
              </a:rPr>
              <a:t>vel</a:t>
            </a:r>
            <a:r>
              <a:rPr lang="de-DE" sz="2000" dirty="0">
                <a:latin typeface="Arial" pitchFamily="34" charset="0"/>
                <a:cs typeface="Arial" pitchFamily="34" charset="0"/>
              </a:rPr>
              <a:t> </a:t>
            </a:r>
            <a:r>
              <a:rPr lang="de-DE" sz="2000" dirty="0" err="1">
                <a:latin typeface="Arial" pitchFamily="34" charset="0"/>
                <a:cs typeface="Arial" pitchFamily="34" charset="0"/>
              </a:rPr>
              <a:t>il</a:t>
            </a:r>
            <a:r>
              <a:rPr lang="de-DE" sz="2000" dirty="0">
                <a:latin typeface="Arial" pitchFamily="34" charset="0"/>
                <a:cs typeface="Arial" pitchFamily="34" charset="0"/>
              </a:rPr>
              <a:t> </a:t>
            </a:r>
            <a:r>
              <a:rPr lang="de-DE" sz="2000" dirty="0" err="1">
                <a:latin typeface="Arial" pitchFamily="34" charset="0"/>
                <a:cs typeface="Arial" pitchFamily="34" charset="0"/>
              </a:rPr>
              <a:t>utem</a:t>
            </a:r>
            <a:r>
              <a:rPr lang="de-DE" sz="2000" dirty="0">
                <a:latin typeface="Arial" pitchFamily="34" charset="0"/>
                <a:cs typeface="Arial" pitchFamily="34" charset="0"/>
              </a:rPr>
              <a:t> ad et </a:t>
            </a:r>
            <a:r>
              <a:rPr lang="de-DE" sz="2000" dirty="0" err="1">
                <a:latin typeface="Arial" pitchFamily="34" charset="0"/>
                <a:cs typeface="Arial" pitchFamily="34" charset="0"/>
              </a:rPr>
              <a:t>nosto</a:t>
            </a:r>
            <a:r>
              <a:rPr lang="de-DE" sz="2000" dirty="0">
                <a:latin typeface="Arial" pitchFamily="34" charset="0"/>
                <a:cs typeface="Arial" pitchFamily="34" charset="0"/>
              </a:rPr>
              <a:t> </a:t>
            </a:r>
            <a:r>
              <a:rPr lang="de-DE" sz="2000" dirty="0" err="1">
                <a:latin typeface="Arial" pitchFamily="34" charset="0"/>
                <a:cs typeface="Arial" pitchFamily="34" charset="0"/>
              </a:rPr>
              <a:t>od</a:t>
            </a:r>
            <a:r>
              <a:rPr lang="de-DE" sz="2000" dirty="0">
                <a:latin typeface="Arial" pitchFamily="34" charset="0"/>
                <a:cs typeface="Arial" pitchFamily="34" charset="0"/>
              </a:rPr>
              <a:t> magna </a:t>
            </a:r>
            <a:r>
              <a:rPr lang="de-DE" sz="2000" dirty="0" err="1">
                <a:latin typeface="Arial" pitchFamily="34" charset="0"/>
                <a:cs typeface="Arial" pitchFamily="34" charset="0"/>
              </a:rPr>
              <a:t>feugait</a:t>
            </a:r>
            <a:r>
              <a:rPr lang="de-DE" sz="2000" dirty="0">
                <a:latin typeface="Arial" pitchFamily="34" charset="0"/>
                <a:cs typeface="Arial" pitchFamily="34" charset="0"/>
              </a:rPr>
              <a:t>.</a:t>
            </a:r>
          </a:p>
        </p:txBody>
      </p:sp>
    </p:spTree>
  </p:cSld>
  <p:clrMap bg1="lt1" tx1="dk1" bg2="lt2" tx2="dk2" accent1="accent1" accent2="accent2" accent3="accent3" accent4="accent4" accent5="accent5" accent6="accent6" hlink="hlink" folHlink="folHlink"/>
  <p:sldLayoutIdLst>
    <p:sldLayoutId id="2147483664" r:id="rId1"/>
  </p:sldLayoutIdLst>
  <p:txStyles>
    <p:titleStyle>
      <a:lvl1pPr algn="ctr" defTabSz="1006475" rtl="0" eaLnBrk="0" fontAlgn="base" hangingPunct="0">
        <a:spcBef>
          <a:spcPct val="0"/>
        </a:spcBef>
        <a:spcAft>
          <a:spcPct val="0"/>
        </a:spcAft>
        <a:defRPr sz="4900" kern="1200">
          <a:solidFill>
            <a:schemeClr val="tx1"/>
          </a:solidFill>
          <a:latin typeface="Arial" charset="0"/>
          <a:ea typeface="+mj-ea"/>
          <a:cs typeface="+mj-cs"/>
        </a:defRPr>
      </a:lvl1pPr>
      <a:lvl2pPr algn="ctr" defTabSz="1006475" rtl="0" eaLnBrk="0" fontAlgn="base" hangingPunct="0">
        <a:spcBef>
          <a:spcPct val="0"/>
        </a:spcBef>
        <a:spcAft>
          <a:spcPct val="0"/>
        </a:spcAft>
        <a:defRPr sz="4900">
          <a:solidFill>
            <a:schemeClr val="tx1"/>
          </a:solidFill>
          <a:latin typeface="Arial" charset="0"/>
        </a:defRPr>
      </a:lvl2pPr>
      <a:lvl3pPr algn="ctr" defTabSz="1006475" rtl="0" eaLnBrk="0" fontAlgn="base" hangingPunct="0">
        <a:spcBef>
          <a:spcPct val="0"/>
        </a:spcBef>
        <a:spcAft>
          <a:spcPct val="0"/>
        </a:spcAft>
        <a:defRPr sz="4900">
          <a:solidFill>
            <a:schemeClr val="tx1"/>
          </a:solidFill>
          <a:latin typeface="Arial" charset="0"/>
        </a:defRPr>
      </a:lvl3pPr>
      <a:lvl4pPr algn="ctr" defTabSz="1006475" rtl="0" eaLnBrk="0" fontAlgn="base" hangingPunct="0">
        <a:spcBef>
          <a:spcPct val="0"/>
        </a:spcBef>
        <a:spcAft>
          <a:spcPct val="0"/>
        </a:spcAft>
        <a:defRPr sz="4900">
          <a:solidFill>
            <a:schemeClr val="tx1"/>
          </a:solidFill>
          <a:latin typeface="Arial" charset="0"/>
        </a:defRPr>
      </a:lvl4pPr>
      <a:lvl5pPr algn="ctr" defTabSz="1006475" rtl="0" eaLnBrk="0" fontAlgn="base" hangingPunct="0">
        <a:spcBef>
          <a:spcPct val="0"/>
        </a:spcBef>
        <a:spcAft>
          <a:spcPct val="0"/>
        </a:spcAft>
        <a:defRPr sz="4900">
          <a:solidFill>
            <a:schemeClr val="tx1"/>
          </a:solidFill>
          <a:latin typeface="Arial" charset="0"/>
        </a:defRPr>
      </a:lvl5pPr>
      <a:lvl6pPr marL="457200" algn="ctr" defTabSz="1006475" rtl="0" fontAlgn="base">
        <a:spcBef>
          <a:spcPct val="0"/>
        </a:spcBef>
        <a:spcAft>
          <a:spcPct val="0"/>
        </a:spcAft>
        <a:defRPr sz="4900">
          <a:solidFill>
            <a:schemeClr val="tx1"/>
          </a:solidFill>
          <a:latin typeface="Calibri" pitchFamily="34" charset="0"/>
        </a:defRPr>
      </a:lvl6pPr>
      <a:lvl7pPr marL="914400" algn="ctr" defTabSz="1006475" rtl="0" fontAlgn="base">
        <a:spcBef>
          <a:spcPct val="0"/>
        </a:spcBef>
        <a:spcAft>
          <a:spcPct val="0"/>
        </a:spcAft>
        <a:defRPr sz="4900">
          <a:solidFill>
            <a:schemeClr val="tx1"/>
          </a:solidFill>
          <a:latin typeface="Calibri" pitchFamily="34" charset="0"/>
        </a:defRPr>
      </a:lvl7pPr>
      <a:lvl8pPr marL="1371600" algn="ctr" defTabSz="1006475" rtl="0" fontAlgn="base">
        <a:spcBef>
          <a:spcPct val="0"/>
        </a:spcBef>
        <a:spcAft>
          <a:spcPct val="0"/>
        </a:spcAft>
        <a:defRPr sz="4900">
          <a:solidFill>
            <a:schemeClr val="tx1"/>
          </a:solidFill>
          <a:latin typeface="Calibri" pitchFamily="34" charset="0"/>
        </a:defRPr>
      </a:lvl8pPr>
      <a:lvl9pPr marL="1828800" algn="ctr" defTabSz="1006475" rtl="0" fontAlgn="base">
        <a:spcBef>
          <a:spcPct val="0"/>
        </a:spcBef>
        <a:spcAft>
          <a:spcPct val="0"/>
        </a:spcAft>
        <a:defRPr sz="4900">
          <a:solidFill>
            <a:schemeClr val="tx1"/>
          </a:solidFill>
          <a:latin typeface="Calibri" pitchFamily="34" charset="0"/>
        </a:defRPr>
      </a:lvl9pPr>
    </p:titleStyle>
    <p:bodyStyle>
      <a:lvl1pPr marL="377825" indent="-377825" algn="l" defTabSz="1006475" rtl="0" eaLnBrk="0" fontAlgn="base" hangingPunct="0">
        <a:spcBef>
          <a:spcPct val="20000"/>
        </a:spcBef>
        <a:spcAft>
          <a:spcPct val="0"/>
        </a:spcAft>
        <a:buFont typeface="Arial" charset="0"/>
        <a:buChar char="•"/>
        <a:defRPr sz="3500" kern="1200">
          <a:solidFill>
            <a:schemeClr val="tx1"/>
          </a:solidFill>
          <a:latin typeface="Arial" charset="0"/>
          <a:ea typeface="+mn-ea"/>
          <a:cs typeface="+mn-cs"/>
        </a:defRPr>
      </a:lvl1pPr>
      <a:lvl2pPr marL="817563" indent="-314325" algn="l" defTabSz="1006475" rtl="0" eaLnBrk="0" fontAlgn="base" hangingPunct="0">
        <a:spcBef>
          <a:spcPct val="20000"/>
        </a:spcBef>
        <a:spcAft>
          <a:spcPct val="0"/>
        </a:spcAft>
        <a:buFont typeface="Arial" charset="0"/>
        <a:buChar char="–"/>
        <a:defRPr sz="3100" kern="1200">
          <a:solidFill>
            <a:schemeClr val="tx1"/>
          </a:solidFill>
          <a:latin typeface="Arial" charset="0"/>
          <a:ea typeface="+mn-ea"/>
          <a:cs typeface="+mn-cs"/>
        </a:defRPr>
      </a:lvl2pPr>
      <a:lvl3pPr marL="1258888" indent="-250825" algn="l" defTabSz="1006475" rtl="0" eaLnBrk="0" fontAlgn="base" hangingPunct="0">
        <a:spcBef>
          <a:spcPct val="20000"/>
        </a:spcBef>
        <a:spcAft>
          <a:spcPct val="0"/>
        </a:spcAft>
        <a:buFont typeface="Arial" charset="0"/>
        <a:buChar char="•"/>
        <a:defRPr sz="2600" kern="1200">
          <a:solidFill>
            <a:schemeClr val="tx1"/>
          </a:solidFill>
          <a:latin typeface="Arial" charset="0"/>
          <a:ea typeface="+mn-ea"/>
          <a:cs typeface="+mn-cs"/>
        </a:defRPr>
      </a:lvl3pPr>
      <a:lvl4pPr marL="1763713" indent="-250825" algn="l" defTabSz="1006475" rtl="0" eaLnBrk="0" fontAlgn="base" hangingPunct="0">
        <a:spcBef>
          <a:spcPct val="20000"/>
        </a:spcBef>
        <a:spcAft>
          <a:spcPct val="0"/>
        </a:spcAft>
        <a:buFont typeface="Arial" charset="0"/>
        <a:buChar char="–"/>
        <a:defRPr sz="2200" kern="1200">
          <a:solidFill>
            <a:schemeClr val="tx1"/>
          </a:solidFill>
          <a:latin typeface="Arial" charset="0"/>
          <a:ea typeface="+mn-ea"/>
          <a:cs typeface="+mn-cs"/>
        </a:defRPr>
      </a:lvl4pPr>
      <a:lvl5pPr marL="2266950" indent="-250825" algn="l" defTabSz="1006475" rtl="0" eaLnBrk="0" fontAlgn="base" hangingPunct="0">
        <a:spcBef>
          <a:spcPct val="20000"/>
        </a:spcBef>
        <a:spcAft>
          <a:spcPct val="0"/>
        </a:spcAft>
        <a:buFont typeface="Arial" charset="0"/>
        <a:buChar char="»"/>
        <a:defRPr sz="2200" kern="1200">
          <a:solidFill>
            <a:schemeClr val="tx1"/>
          </a:solidFill>
          <a:latin typeface="Arial" charset="0"/>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9" descr="DSC_0022"/>
          <p:cNvPicPr>
            <a:picLocks noChangeAspect="1" noChangeArrowheads="1"/>
          </p:cNvPicPr>
          <p:nvPr/>
        </p:nvPicPr>
        <p:blipFill>
          <a:blip r:embed="rId3"/>
          <a:srcRect t="22801" b="20250"/>
          <a:stretch>
            <a:fillRect/>
          </a:stretch>
        </p:blipFill>
        <p:spPr bwMode="auto">
          <a:xfrm>
            <a:off x="0" y="-6350"/>
            <a:ext cx="9112250" cy="3473450"/>
          </a:xfrm>
          <a:prstGeom prst="rect">
            <a:avLst/>
          </a:prstGeom>
          <a:noFill/>
          <a:ln w="9525">
            <a:noFill/>
            <a:miter lim="800000"/>
            <a:headEnd/>
            <a:tailEnd/>
          </a:ln>
        </p:spPr>
      </p:pic>
      <p:pic>
        <p:nvPicPr>
          <p:cNvPr id="15363" name="Inhaltsplatzhalter 5" descr="Label_RUB_WEISS-BLAU_srgb.jpg"/>
          <p:cNvPicPr>
            <a:picLocks noGrp="1" noChangeAspect="1"/>
          </p:cNvPicPr>
          <p:nvPr>
            <p:ph idx="4294967295"/>
          </p:nvPr>
        </p:nvPicPr>
        <p:blipFill>
          <a:blip r:embed="rId4"/>
          <a:srcRect/>
          <a:stretch>
            <a:fillRect/>
          </a:stretch>
        </p:blipFill>
        <p:spPr bwMode="auto">
          <a:xfrm>
            <a:off x="8215313" y="0"/>
            <a:ext cx="1439862" cy="1439863"/>
          </a:xfrm>
          <a:prstGeom prst="rect">
            <a:avLst/>
          </a:prstGeom>
          <a:noFill/>
          <a:ln>
            <a:miter lim="800000"/>
            <a:headEnd/>
            <a:tailEnd/>
          </a:ln>
        </p:spPr>
      </p:pic>
      <p:sp>
        <p:nvSpPr>
          <p:cNvPr id="15364" name="Textfeld 7"/>
          <p:cNvSpPr txBox="1">
            <a:spLocks noChangeArrowheads="1"/>
          </p:cNvSpPr>
          <p:nvPr/>
        </p:nvSpPr>
        <p:spPr bwMode="auto">
          <a:xfrm>
            <a:off x="436563" y="4314825"/>
            <a:ext cx="8135937" cy="2070100"/>
          </a:xfrm>
          <a:prstGeom prst="rect">
            <a:avLst/>
          </a:prstGeom>
          <a:noFill/>
          <a:ln w="9525">
            <a:noFill/>
            <a:miter lim="800000"/>
            <a:headEnd/>
            <a:tailEnd/>
          </a:ln>
        </p:spPr>
        <p:txBody>
          <a:bodyPr lIns="0" tIns="0" rIns="0" bIns="0">
            <a:spAutoFit/>
          </a:bodyPr>
          <a:lstStyle/>
          <a:p>
            <a:r>
              <a:rPr lang="de-DE" sz="3400" b="1">
                <a:solidFill>
                  <a:srgbClr val="003560"/>
                </a:solidFill>
              </a:rPr>
              <a:t>Malta</a:t>
            </a:r>
            <a:r>
              <a:rPr lang="de-DE" sz="3400">
                <a:solidFill>
                  <a:srgbClr val="003560"/>
                </a:solidFill>
              </a:rPr>
              <a:t> – Migration policy from the perspectives of different actors</a:t>
            </a:r>
          </a:p>
          <a:p>
            <a:endParaRPr lang="de-DE" sz="3400">
              <a:solidFill>
                <a:srgbClr val="003560"/>
              </a:solidFill>
            </a:endParaRPr>
          </a:p>
          <a:p>
            <a:r>
              <a:rPr lang="de-DE" sz="3400" b="1">
                <a:solidFill>
                  <a:srgbClr val="8DAE10"/>
                </a:solidFill>
              </a:rPr>
              <a:t>04.07.2014</a:t>
            </a:r>
            <a:endParaRPr lang="de-DE" sz="3400">
              <a:solidFill>
                <a:srgbClr val="8DAE10"/>
              </a:solidFill>
            </a:endParaRPr>
          </a:p>
        </p:txBody>
      </p:sp>
      <p:pic>
        <p:nvPicPr>
          <p:cNvPr id="15365" name="Grafik 10" descr="Wortmarke_BLAU_srgb.jpg"/>
          <p:cNvPicPr>
            <a:picLocks noChangeAspect="1"/>
          </p:cNvPicPr>
          <p:nvPr/>
        </p:nvPicPr>
        <p:blipFill>
          <a:blip r:embed="rId5"/>
          <a:srcRect/>
          <a:stretch>
            <a:fillRect/>
          </a:stretch>
        </p:blipFill>
        <p:spPr bwMode="auto">
          <a:xfrm>
            <a:off x="485775" y="3708400"/>
            <a:ext cx="2376488" cy="153988"/>
          </a:xfrm>
          <a:prstGeom prst="rect">
            <a:avLst/>
          </a:prstGeom>
          <a:noFill/>
          <a:ln w="9525">
            <a:noFill/>
            <a:miter lim="800000"/>
            <a:headEnd/>
            <a:tailEnd/>
          </a:ln>
        </p:spPr>
      </p:pic>
      <p:sp>
        <p:nvSpPr>
          <p:cNvPr id="15366" name="Textfeld 8"/>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r>
              <a:rPr lang="de-DE" sz="1000" b="1">
                <a:solidFill>
                  <a:srgbClr val="003560"/>
                </a:solidFill>
              </a:rPr>
              <a:t>MAREM – Workshop | 04.07.2014 | Mona Rosenberg, Dorina Hackmann</a:t>
            </a:r>
            <a:endParaRPr lang="de-DE" sz="1000">
              <a:solidFill>
                <a:srgbClr val="0035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el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de-DE" sz="4000" b="1" smtClean="0">
                <a:solidFill>
                  <a:schemeClr val="tx2"/>
                </a:solidFill>
              </a:rPr>
              <a:t>Role of researchers</a:t>
            </a:r>
            <a:endParaRPr lang="en-US" sz="4000" b="1" smtClean="0">
              <a:solidFill>
                <a:schemeClr val="tx2"/>
              </a:solidFill>
            </a:endParaRPr>
          </a:p>
        </p:txBody>
      </p:sp>
      <p:sp>
        <p:nvSpPr>
          <p:cNvPr id="33794" name="Inhaltsplatzhalter 2"/>
          <p:cNvSpPr>
            <a:spLocks noGrp="1"/>
          </p:cNvSpPr>
          <p:nvPr>
            <p:ph idx="1"/>
          </p:nvPr>
        </p:nvSpPr>
        <p:spPr bwMode="auto">
          <a:xfrm>
            <a:off x="504825" y="1763713"/>
            <a:ext cx="8620125" cy="4732337"/>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pPr>
            <a:r>
              <a:rPr lang="de-DE" sz="2800" smtClean="0"/>
              <a:t>Only talked to one researcher (is not currently researching in the area)</a:t>
            </a:r>
          </a:p>
          <a:p>
            <a:pPr>
              <a:lnSpc>
                <a:spcPct val="150000"/>
              </a:lnSpc>
            </a:pPr>
            <a:endParaRPr lang="de-DE" sz="2800" smtClean="0"/>
          </a:p>
          <a:p>
            <a:pPr>
              <a:lnSpc>
                <a:spcPct val="150000"/>
              </a:lnSpc>
            </a:pPr>
            <a:r>
              <a:rPr lang="de-DE" sz="2800" smtClean="0"/>
              <a:t>Interested in doing research </a:t>
            </a:r>
          </a:p>
          <a:p>
            <a:pPr>
              <a:lnSpc>
                <a:spcPct val="150000"/>
              </a:lnSpc>
            </a:pPr>
            <a:endParaRPr lang="de-DE" sz="2800" smtClean="0"/>
          </a:p>
          <a:p>
            <a:pPr>
              <a:lnSpc>
                <a:spcPct val="150000"/>
              </a:lnSpc>
            </a:pPr>
            <a:r>
              <a:rPr lang="de-DE" sz="2800" smtClean="0"/>
              <a:t>Delivering important results for NGO‘s and governmental organizations</a:t>
            </a:r>
          </a:p>
          <a:p>
            <a:pPr>
              <a:lnSpc>
                <a:spcPct val="150000"/>
              </a:lnSpc>
            </a:pPr>
            <a:endParaRPr lang="de-DE" sz="2800" smtClean="0"/>
          </a:p>
          <a:p>
            <a:endParaRPr lang="en-US" sz="2400" b="1" smtClean="0"/>
          </a:p>
        </p:txBody>
      </p:sp>
      <p:sp>
        <p:nvSpPr>
          <p:cNvPr id="33795" name="Textfeld 8"/>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r>
              <a:rPr lang="de-DE" sz="1000" b="1">
                <a:solidFill>
                  <a:srgbClr val="003560"/>
                </a:solidFill>
              </a:rPr>
              <a:t>MAREM – Workshop | 04.07.2014 | Mona Rosenberg, Dorina Hackmann</a:t>
            </a:r>
            <a:endParaRPr lang="de-DE" sz="1000">
              <a:solidFill>
                <a:srgbClr val="0035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bwMode="auto">
          <a:xfrm>
            <a:off x="504825" y="303213"/>
            <a:ext cx="7667625" cy="1260475"/>
          </a:xfrm>
          <a:noFill/>
          <a:ln>
            <a:miter lim="800000"/>
            <a:headEnd/>
            <a:tailEnd/>
          </a:ln>
        </p:spPr>
        <p:txBody>
          <a:bodyPr vert="horz" wrap="square" lIns="91440" tIns="45720" rIns="91440" bIns="45720" numCol="1" anchor="t" anchorCtr="0" compatLnSpc="1">
            <a:prstTxWarp prst="textNoShape">
              <a:avLst/>
            </a:prstTxWarp>
          </a:bodyPr>
          <a:lstStyle/>
          <a:p>
            <a:pPr algn="l"/>
            <a:r>
              <a:rPr lang="de-DE" sz="3600" b="1" smtClean="0">
                <a:solidFill>
                  <a:schemeClr val="tx2"/>
                </a:solidFill>
              </a:rPr>
              <a:t>Governmental actors</a:t>
            </a:r>
            <a:br>
              <a:rPr lang="de-DE" sz="3600" b="1" smtClean="0">
                <a:solidFill>
                  <a:schemeClr val="tx2"/>
                </a:solidFill>
              </a:rPr>
            </a:br>
            <a:r>
              <a:rPr lang="de-DE" sz="3600" b="1" smtClean="0">
                <a:solidFill>
                  <a:schemeClr val="tx2"/>
                </a:solidFill>
              </a:rPr>
              <a:t>about the basic problem</a:t>
            </a:r>
            <a:r>
              <a:rPr lang="de-DE" sz="3600" smtClean="0">
                <a:solidFill>
                  <a:schemeClr val="tx2"/>
                </a:solidFill>
              </a:rPr>
              <a:t> </a:t>
            </a:r>
            <a:br>
              <a:rPr lang="de-DE" sz="3600" smtClean="0">
                <a:solidFill>
                  <a:schemeClr val="tx2"/>
                </a:solidFill>
              </a:rPr>
            </a:br>
            <a:endParaRPr lang="de-DE" sz="3600" smtClean="0"/>
          </a:p>
        </p:txBody>
      </p:sp>
      <p:sp>
        <p:nvSpPr>
          <p:cNvPr id="35842" name="Rectangle 3"/>
          <p:cNvSpPr>
            <a:spLocks noGrp="1" noChangeArrowheads="1"/>
          </p:cNvSpPr>
          <p:nvPr>
            <p:ph type="body" idx="1"/>
          </p:nvPr>
        </p:nvSpPr>
        <p:spPr bwMode="auto">
          <a:xfrm>
            <a:off x="504825" y="1809750"/>
            <a:ext cx="8658225" cy="4914900"/>
          </a:xfrm>
          <a:noFill/>
          <a:ln>
            <a:miter lim="800000"/>
            <a:headEnd/>
            <a:tailEnd/>
          </a:ln>
        </p:spPr>
        <p:txBody>
          <a:bodyPr vert="horz" wrap="square" lIns="91440" tIns="45720" rIns="91440" bIns="45720" numCol="1" anchor="t" anchorCtr="0" compatLnSpc="1">
            <a:prstTxWarp prst="textNoShape">
              <a:avLst/>
            </a:prstTxWarp>
          </a:bodyPr>
          <a:lstStyle/>
          <a:p>
            <a:pPr marL="190500" indent="-190500">
              <a:lnSpc>
                <a:spcPct val="80000"/>
              </a:lnSpc>
              <a:buFont typeface="Arial" charset="0"/>
              <a:buNone/>
            </a:pPr>
            <a:endParaRPr lang="de-DE" sz="800" b="1" smtClean="0"/>
          </a:p>
          <a:p>
            <a:pPr marL="190500" indent="-190500">
              <a:lnSpc>
                <a:spcPct val="150000"/>
              </a:lnSpc>
            </a:pPr>
            <a:r>
              <a:rPr lang="de-DE" sz="2000" b="1" smtClean="0"/>
              <a:t>“Maltese people were worried. Malta was not prepared for such a phenomenon in such a short time.“ </a:t>
            </a:r>
          </a:p>
          <a:p>
            <a:pPr marL="190500" indent="-190500">
              <a:lnSpc>
                <a:spcPct val="150000"/>
              </a:lnSpc>
            </a:pPr>
            <a:endParaRPr lang="de-DE" sz="2000" b="1" smtClean="0"/>
          </a:p>
          <a:p>
            <a:pPr marL="190500" indent="-190500">
              <a:lnSpc>
                <a:spcPct val="150000"/>
              </a:lnSpc>
            </a:pPr>
            <a:r>
              <a:rPr lang="en-US" sz="2000" b="1" smtClean="0"/>
              <a:t> “The main problem is: You’ll never know how many are going  to come.”</a:t>
            </a:r>
          </a:p>
          <a:p>
            <a:pPr marL="190500" indent="-190500">
              <a:lnSpc>
                <a:spcPct val="150000"/>
              </a:lnSpc>
            </a:pPr>
            <a:endParaRPr lang="en-US" sz="2000" b="1" smtClean="0"/>
          </a:p>
          <a:p>
            <a:pPr marL="190500" indent="-190500">
              <a:lnSpc>
                <a:spcPct val="150000"/>
              </a:lnSpc>
            </a:pPr>
            <a:r>
              <a:rPr lang="de-DE" sz="2000" b="1" smtClean="0"/>
              <a:t> “There are 300 people arriving. 299 of them are really good people, but there is one criminal among them. You don‘t know.“</a:t>
            </a:r>
            <a:r>
              <a:rPr lang="de-DE" sz="1900" smtClean="0"/>
              <a:t> </a:t>
            </a:r>
          </a:p>
          <a:p>
            <a:pPr marL="190500" indent="-190500">
              <a:lnSpc>
                <a:spcPct val="150000"/>
              </a:lnSpc>
            </a:pPr>
            <a:endParaRPr lang="en-US" sz="1900" b="1" smtClean="0"/>
          </a:p>
          <a:p>
            <a:pPr marL="190500" indent="-190500">
              <a:lnSpc>
                <a:spcPct val="80000"/>
              </a:lnSpc>
            </a:pPr>
            <a:endParaRPr lang="de-DE" sz="800" smtClean="0"/>
          </a:p>
          <a:p>
            <a:pPr marL="190500" indent="-190500">
              <a:lnSpc>
                <a:spcPct val="80000"/>
              </a:lnSpc>
            </a:pPr>
            <a:endParaRPr lang="de-DE" sz="1100" b="1" smtClean="0"/>
          </a:p>
          <a:p>
            <a:pPr marL="190500" indent="-190500">
              <a:lnSpc>
                <a:spcPct val="80000"/>
              </a:lnSpc>
            </a:pPr>
            <a:endParaRPr lang="de-DE" sz="1100" b="1" smtClean="0"/>
          </a:p>
          <a:p>
            <a:pPr marL="190500" indent="-190500">
              <a:lnSpc>
                <a:spcPct val="80000"/>
              </a:lnSpc>
            </a:pPr>
            <a:endParaRPr lang="de-DE" sz="1300" smtClean="0"/>
          </a:p>
        </p:txBody>
      </p:sp>
      <p:sp>
        <p:nvSpPr>
          <p:cNvPr id="35843" name="Textfeld 8"/>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r>
              <a:rPr lang="de-DE" sz="1000" b="1">
                <a:solidFill>
                  <a:srgbClr val="003560"/>
                </a:solidFill>
              </a:rPr>
              <a:t>MAREM – Workshop | 04.07.2014 | Mona Rosenberg, Dorina Hackmann</a:t>
            </a:r>
            <a:endParaRPr lang="de-DE" sz="1000">
              <a:solidFill>
                <a:srgbClr val="00356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de-DE" sz="3600" b="1" smtClean="0">
                <a:solidFill>
                  <a:schemeClr val="tx2"/>
                </a:solidFill>
              </a:rPr>
              <a:t>NGOs on Their Role &amp; The Basic Problem</a:t>
            </a:r>
          </a:p>
        </p:txBody>
      </p:sp>
      <p:sp>
        <p:nvSpPr>
          <p:cNvPr id="37890"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endParaRPr lang="de-DE" sz="3600" b="1" u="sng" smtClean="0">
              <a:solidFill>
                <a:schemeClr val="tx2"/>
              </a:solidFill>
            </a:endParaRPr>
          </a:p>
          <a:p>
            <a:pPr>
              <a:lnSpc>
                <a:spcPct val="130000"/>
              </a:lnSpc>
            </a:pPr>
            <a:r>
              <a:rPr lang="de-DE" sz="2400" b="1" smtClean="0">
                <a:sym typeface="Wingdings" pitchFamily="2" charset="2"/>
              </a:rPr>
              <a:t>“trying to be the bridge between them [the refugees] and the state agencies“</a:t>
            </a:r>
          </a:p>
          <a:p>
            <a:pPr>
              <a:lnSpc>
                <a:spcPct val="130000"/>
              </a:lnSpc>
            </a:pPr>
            <a:endParaRPr lang="de-DE" sz="2400" b="1" smtClean="0">
              <a:sym typeface="Wingdings" pitchFamily="2" charset="2"/>
            </a:endParaRPr>
          </a:p>
          <a:p>
            <a:pPr>
              <a:lnSpc>
                <a:spcPct val="130000"/>
              </a:lnSpc>
            </a:pPr>
            <a:r>
              <a:rPr lang="en-US" sz="2400" b="1" smtClean="0"/>
              <a:t>“NGOs try to help and bridge the gap to official insitutions.”</a:t>
            </a:r>
          </a:p>
          <a:p>
            <a:pPr>
              <a:lnSpc>
                <a:spcPct val="130000"/>
              </a:lnSpc>
            </a:pPr>
            <a:endParaRPr lang="de-DE" sz="2400" b="1" smtClean="0"/>
          </a:p>
          <a:p>
            <a:pPr>
              <a:lnSpc>
                <a:spcPct val="130000"/>
              </a:lnSpc>
            </a:pPr>
            <a:r>
              <a:rPr lang="de-DE" sz="2400" b="1" smtClean="0"/>
              <a:t>“We are working in a system we are against. […] We are constantly fighting the system.“</a:t>
            </a:r>
          </a:p>
          <a:p>
            <a:pPr>
              <a:lnSpc>
                <a:spcPct val="130000"/>
              </a:lnSpc>
            </a:pPr>
            <a:endParaRPr lang="de-DE" sz="3200" b="1" smtClean="0"/>
          </a:p>
          <a:p>
            <a:endParaRPr lang="de-DE" sz="3200" b="1" smtClean="0"/>
          </a:p>
        </p:txBody>
      </p:sp>
      <p:sp>
        <p:nvSpPr>
          <p:cNvPr id="37891" name="Textfeld 8"/>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r>
              <a:rPr lang="de-DE" sz="1000" b="1">
                <a:solidFill>
                  <a:srgbClr val="003560"/>
                </a:solidFill>
              </a:rPr>
              <a:t>MAREM – Workshop | 04.07.2014 | Mona Rosenberg, Dorina Hackmann</a:t>
            </a:r>
            <a:endParaRPr lang="de-DE" sz="1000">
              <a:solidFill>
                <a:srgbClr val="0035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de-DE" sz="3200" smtClean="0">
                <a:solidFill>
                  <a:schemeClr val="tx2"/>
                </a:solidFill>
              </a:rPr>
              <a:t/>
            </a:r>
            <a:br>
              <a:rPr lang="de-DE" sz="3200" smtClean="0">
                <a:solidFill>
                  <a:schemeClr val="tx2"/>
                </a:solidFill>
              </a:rPr>
            </a:br>
            <a:endParaRPr lang="de-DE" sz="3400" b="1" smtClean="0">
              <a:solidFill>
                <a:schemeClr val="tx2"/>
              </a:solidFill>
            </a:endParaRPr>
          </a:p>
        </p:txBody>
      </p:sp>
      <p:sp>
        <p:nvSpPr>
          <p:cNvPr id="39938" name="Rectangle 3"/>
          <p:cNvSpPr>
            <a:spLocks noGrp="1" noChangeArrowheads="1"/>
          </p:cNvSpPr>
          <p:nvPr>
            <p:ph type="body" idx="1"/>
          </p:nvPr>
        </p:nvSpPr>
        <p:spPr bwMode="auto">
          <a:xfrm>
            <a:off x="504825" y="1763713"/>
            <a:ext cx="8620125" cy="4991100"/>
          </a:xfrm>
          <a:noFill/>
          <a:ln>
            <a:miter lim="800000"/>
            <a:headEnd/>
            <a:tailEnd/>
          </a:ln>
        </p:spPr>
        <p:txBody>
          <a:bodyPr vert="horz" wrap="square" lIns="91440" tIns="45720" rIns="91440" bIns="45720" numCol="1" anchor="t" anchorCtr="0" compatLnSpc="1">
            <a:prstTxWarp prst="textNoShape">
              <a:avLst/>
            </a:prstTxWarp>
          </a:bodyPr>
          <a:lstStyle/>
          <a:p>
            <a:pPr>
              <a:lnSpc>
                <a:spcPct val="130000"/>
              </a:lnSpc>
              <a:buFont typeface="Arial" charset="0"/>
              <a:buNone/>
            </a:pPr>
            <a:r>
              <a:rPr lang="de-DE" sz="2800" smtClean="0"/>
              <a:t>A migration policy based on crisis management?</a:t>
            </a:r>
          </a:p>
          <a:p>
            <a:pPr>
              <a:lnSpc>
                <a:spcPct val="130000"/>
              </a:lnSpc>
              <a:buFont typeface="Arial" charset="0"/>
              <a:buNone/>
            </a:pPr>
            <a:endParaRPr lang="de-DE" sz="2800" b="1" smtClean="0"/>
          </a:p>
          <a:p>
            <a:pPr>
              <a:lnSpc>
                <a:spcPct val="130000"/>
              </a:lnSpc>
            </a:pPr>
            <a:r>
              <a:rPr lang="de-DE" sz="2400" b="1" smtClean="0"/>
              <a:t>Governmental organization:</a:t>
            </a:r>
            <a:br>
              <a:rPr lang="de-DE" sz="2400" b="1" smtClean="0"/>
            </a:br>
            <a:r>
              <a:rPr lang="de-DE" sz="2400" b="1" smtClean="0"/>
              <a:t>“We are always in a crisis management situation.“</a:t>
            </a:r>
          </a:p>
          <a:p>
            <a:pPr>
              <a:lnSpc>
                <a:spcPct val="130000"/>
              </a:lnSpc>
            </a:pPr>
            <a:endParaRPr lang="de-DE" sz="2400" b="1" smtClean="0"/>
          </a:p>
          <a:p>
            <a:pPr>
              <a:lnSpc>
                <a:spcPct val="130000"/>
              </a:lnSpc>
            </a:pPr>
            <a:r>
              <a:rPr lang="en-US" sz="2400" b="1" smtClean="0"/>
              <a:t>NGO:</a:t>
            </a:r>
            <a:br>
              <a:rPr lang="en-US" sz="2400" b="1" smtClean="0"/>
            </a:br>
            <a:r>
              <a:rPr lang="en-US" sz="2400" b="1" smtClean="0"/>
              <a:t>“They treating them as if they were gone by tomorrow. We need strong, sustainable long term structures.”</a:t>
            </a:r>
          </a:p>
          <a:p>
            <a:endParaRPr lang="en-US" sz="2400" smtClean="0"/>
          </a:p>
          <a:p>
            <a:pPr>
              <a:buFont typeface="Arial" charset="0"/>
              <a:buNone/>
            </a:pPr>
            <a:endParaRPr lang="en-US" sz="2400" smtClean="0"/>
          </a:p>
          <a:p>
            <a:endParaRPr lang="en-US" sz="2400" smtClean="0"/>
          </a:p>
          <a:p>
            <a:endParaRPr lang="en-US" sz="2400" smtClean="0"/>
          </a:p>
          <a:p>
            <a:endParaRPr lang="de-DE" sz="2400" smtClean="0"/>
          </a:p>
          <a:p>
            <a:endParaRPr lang="de-DE" sz="2400" smtClean="0"/>
          </a:p>
          <a:p>
            <a:endParaRPr lang="de-DE" sz="2400" smtClean="0"/>
          </a:p>
          <a:p>
            <a:endParaRPr lang="de-DE" sz="2400" smtClean="0"/>
          </a:p>
          <a:p>
            <a:endParaRPr lang="de-DE" sz="2000" b="1" smtClean="0"/>
          </a:p>
        </p:txBody>
      </p:sp>
      <p:sp>
        <p:nvSpPr>
          <p:cNvPr id="39939" name="Rectangle 2"/>
          <p:cNvSpPr txBox="1">
            <a:spLocks noChangeArrowheads="1"/>
          </p:cNvSpPr>
          <p:nvPr/>
        </p:nvSpPr>
        <p:spPr bwMode="auto">
          <a:xfrm>
            <a:off x="285750" y="207963"/>
            <a:ext cx="9072563" cy="1260475"/>
          </a:xfrm>
          <a:prstGeom prst="rect">
            <a:avLst/>
          </a:prstGeom>
          <a:noFill/>
          <a:ln w="9525">
            <a:noFill/>
            <a:miter lim="800000"/>
            <a:headEnd/>
            <a:tailEnd/>
          </a:ln>
        </p:spPr>
        <p:txBody>
          <a:bodyPr/>
          <a:lstStyle/>
          <a:p>
            <a:pPr eaLnBrk="0" hangingPunct="0"/>
            <a:endParaRPr lang="de-DE" sz="2800" b="1">
              <a:solidFill>
                <a:schemeClr val="tx2"/>
              </a:solidFill>
            </a:endParaRPr>
          </a:p>
          <a:p>
            <a:pPr eaLnBrk="0" hangingPunct="0"/>
            <a:r>
              <a:rPr lang="de-DE" sz="2800" b="1">
                <a:solidFill>
                  <a:schemeClr val="tx2"/>
                </a:solidFill>
              </a:rPr>
              <a:t>NGO‘s and Governmental institutions on </a:t>
            </a:r>
          </a:p>
          <a:p>
            <a:pPr eaLnBrk="0" hangingPunct="0"/>
            <a:r>
              <a:rPr lang="de-DE" sz="2800" b="1">
                <a:solidFill>
                  <a:schemeClr val="tx2"/>
                </a:solidFill>
              </a:rPr>
              <a:t>Malta‘s migration policy </a:t>
            </a:r>
          </a:p>
        </p:txBody>
      </p:sp>
      <p:sp>
        <p:nvSpPr>
          <p:cNvPr id="39940" name="Textfeld 8"/>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r>
              <a:rPr lang="de-DE" sz="1000" b="1">
                <a:solidFill>
                  <a:srgbClr val="003560"/>
                </a:solidFill>
              </a:rPr>
              <a:t>MAREM – Workshop | 04.07.2014 | Mona Rosenberg, Dorina Hackmann</a:t>
            </a:r>
            <a:endParaRPr lang="de-DE" sz="1000">
              <a:solidFill>
                <a:srgbClr val="0035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de-DE" sz="3400" b="1" smtClean="0">
                <a:solidFill>
                  <a:schemeClr val="tx2"/>
                </a:solidFill>
              </a:rPr>
              <a:t>NGO‘s criticism</a:t>
            </a:r>
            <a:br>
              <a:rPr lang="de-DE" sz="3400" b="1" smtClean="0">
                <a:solidFill>
                  <a:schemeClr val="tx2"/>
                </a:solidFill>
              </a:rPr>
            </a:br>
            <a:endParaRPr lang="de-DE" sz="3400" b="1" smtClean="0">
              <a:solidFill>
                <a:schemeClr val="tx2"/>
              </a:solidFill>
            </a:endParaRPr>
          </a:p>
        </p:txBody>
      </p:sp>
      <p:sp>
        <p:nvSpPr>
          <p:cNvPr id="41986" name="Rectangle 3"/>
          <p:cNvSpPr>
            <a:spLocks noGrp="1" noChangeArrowheads="1"/>
          </p:cNvSpPr>
          <p:nvPr>
            <p:ph type="body" idx="1"/>
          </p:nvPr>
        </p:nvSpPr>
        <p:spPr bwMode="auto">
          <a:xfrm>
            <a:off x="352425" y="1763713"/>
            <a:ext cx="8810625" cy="4991100"/>
          </a:xfrm>
          <a:noFill/>
          <a:ln>
            <a:miter lim="800000"/>
            <a:headEnd/>
            <a:tailEnd/>
          </a:ln>
        </p:spPr>
        <p:txBody>
          <a:bodyPr vert="horz" wrap="square" lIns="91440" tIns="45720" rIns="91440" bIns="45720" numCol="1" anchor="t" anchorCtr="0" compatLnSpc="1">
            <a:prstTxWarp prst="textNoShape">
              <a:avLst/>
            </a:prstTxWarp>
          </a:bodyPr>
          <a:lstStyle/>
          <a:p>
            <a:endParaRPr lang="de-DE" sz="2400" smtClean="0">
              <a:sym typeface="Wingdings" pitchFamily="2" charset="2"/>
            </a:endParaRPr>
          </a:p>
          <a:p>
            <a:endParaRPr lang="de-DE" sz="2400" b="1" smtClean="0">
              <a:sym typeface="Wingdings" pitchFamily="2" charset="2"/>
            </a:endParaRPr>
          </a:p>
          <a:p>
            <a:pPr>
              <a:lnSpc>
                <a:spcPct val="150000"/>
              </a:lnSpc>
            </a:pPr>
            <a:r>
              <a:rPr lang="de-DE" sz="2400" b="1" smtClean="0">
                <a:sym typeface="Wingdings" pitchFamily="2" charset="2"/>
              </a:rPr>
              <a:t>“Every year, summer comes, it‘s a crisis, lots of people, we don‘t know what to do. Then winter comes, things get a bit quiet and then we start all over again. We have yearly amnesia.“</a:t>
            </a:r>
          </a:p>
          <a:p>
            <a:pPr>
              <a:lnSpc>
                <a:spcPct val="150000"/>
              </a:lnSpc>
            </a:pPr>
            <a:endParaRPr lang="de-DE" sz="2400" smtClean="0"/>
          </a:p>
          <a:p>
            <a:pPr>
              <a:lnSpc>
                <a:spcPct val="150000"/>
              </a:lnSpc>
            </a:pPr>
            <a:r>
              <a:rPr lang="de-DE" sz="2400" b="1" smtClean="0"/>
              <a:t>“Out of sight, out of mind attitude“ </a:t>
            </a:r>
            <a:endParaRPr lang="de-DE" smtClean="0"/>
          </a:p>
        </p:txBody>
      </p:sp>
      <p:sp>
        <p:nvSpPr>
          <p:cNvPr id="41987" name="Textfeld 8"/>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r>
              <a:rPr lang="de-DE" sz="1000" b="1">
                <a:solidFill>
                  <a:srgbClr val="003560"/>
                </a:solidFill>
              </a:rPr>
              <a:t>MAREM – Workshop | 04.07.2014 | Mona Rosenberg, Dorina Hackmann</a:t>
            </a:r>
            <a:endParaRPr lang="de-DE" sz="1000">
              <a:solidFill>
                <a:srgbClr val="00356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de-DE" sz="3600" b="1" smtClean="0">
                <a:solidFill>
                  <a:schemeClr val="tx2"/>
                </a:solidFill>
              </a:rPr>
              <a:t>Governments justification &amp;</a:t>
            </a:r>
            <a:br>
              <a:rPr lang="de-DE" sz="3600" b="1" smtClean="0">
                <a:solidFill>
                  <a:schemeClr val="tx2"/>
                </a:solidFill>
              </a:rPr>
            </a:br>
            <a:r>
              <a:rPr lang="de-DE" sz="3600" b="1" smtClean="0">
                <a:solidFill>
                  <a:schemeClr val="tx2"/>
                </a:solidFill>
              </a:rPr>
              <a:t>NGO‘s reaction</a:t>
            </a:r>
          </a:p>
        </p:txBody>
      </p:sp>
      <p:sp>
        <p:nvSpPr>
          <p:cNvPr id="44034" name="Rectangle 3"/>
          <p:cNvSpPr>
            <a:spLocks noGrp="1" noChangeArrowheads="1"/>
          </p:cNvSpPr>
          <p:nvPr>
            <p:ph type="body" idx="1"/>
          </p:nvPr>
        </p:nvSpPr>
        <p:spPr bwMode="auto">
          <a:xfrm>
            <a:off x="504825" y="1763713"/>
            <a:ext cx="8696325" cy="49911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 typeface="Arial" charset="0"/>
              <a:buNone/>
            </a:pPr>
            <a:r>
              <a:rPr lang="de-DE" sz="2800" smtClean="0">
                <a:solidFill>
                  <a:schemeClr val="tx2"/>
                </a:solidFill>
              </a:rPr>
              <a:t>Malta‘s size as  a justification?</a:t>
            </a:r>
          </a:p>
          <a:p>
            <a:pPr>
              <a:lnSpc>
                <a:spcPct val="80000"/>
              </a:lnSpc>
            </a:pPr>
            <a:endParaRPr lang="en-US" sz="2200" smtClean="0"/>
          </a:p>
          <a:p>
            <a:pPr>
              <a:lnSpc>
                <a:spcPct val="130000"/>
              </a:lnSpc>
            </a:pPr>
            <a:r>
              <a:rPr lang="en-US" sz="2000" smtClean="0"/>
              <a:t>Governmental organization:</a:t>
            </a:r>
            <a:br>
              <a:rPr lang="en-US" sz="2000" smtClean="0"/>
            </a:br>
            <a:r>
              <a:rPr lang="en-US" sz="2000" b="1" smtClean="0"/>
              <a:t>“ When you think of the size of Malta, it is the smallest state in the EU. It is the first stop, it is the place where the needs are highest.”</a:t>
            </a:r>
          </a:p>
          <a:p>
            <a:pPr>
              <a:lnSpc>
                <a:spcPct val="130000"/>
              </a:lnSpc>
            </a:pPr>
            <a:endParaRPr lang="de-DE" sz="2000" b="1" smtClean="0">
              <a:solidFill>
                <a:schemeClr val="tx2"/>
              </a:solidFill>
            </a:endParaRPr>
          </a:p>
          <a:p>
            <a:pPr>
              <a:lnSpc>
                <a:spcPct val="130000"/>
              </a:lnSpc>
            </a:pPr>
            <a:r>
              <a:rPr lang="en-US" sz="2000" smtClean="0"/>
              <a:t>NGO:</a:t>
            </a:r>
            <a:r>
              <a:rPr lang="en-US" sz="2000" b="1" smtClean="0"/>
              <a:t/>
            </a:r>
            <a:br>
              <a:rPr lang="en-US" sz="2000" b="1" smtClean="0"/>
            </a:br>
            <a:r>
              <a:rPr lang="en-US" sz="2000" b="1" smtClean="0"/>
              <a:t>“The Maltese government keeps asking for more support from the other EU countries. We don’t agree with the Maltese government in the way of presenting the situation. They choose not to handle the situation in a good way.”</a:t>
            </a:r>
            <a:endParaRPr lang="de-DE" sz="2000" smtClean="0">
              <a:solidFill>
                <a:schemeClr val="tx2"/>
              </a:solidFill>
            </a:endParaRPr>
          </a:p>
        </p:txBody>
      </p:sp>
      <p:sp>
        <p:nvSpPr>
          <p:cNvPr id="44035" name="Textfeld 8"/>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r>
              <a:rPr lang="de-DE" sz="1000" b="1">
                <a:solidFill>
                  <a:srgbClr val="003560"/>
                </a:solidFill>
              </a:rPr>
              <a:t>MAREM – Workshop | 04.07.2014 | Mona Rosenberg, Dorina Hackmann</a:t>
            </a:r>
            <a:endParaRPr lang="de-DE" sz="1000">
              <a:solidFill>
                <a:srgbClr val="0035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de-DE" sz="3400" b="1" smtClean="0">
                <a:solidFill>
                  <a:schemeClr val="tx2"/>
                </a:solidFill>
              </a:rPr>
              <a:t>Demand of NGO‘s:</a:t>
            </a:r>
            <a:br>
              <a:rPr lang="de-DE" sz="3400" b="1" smtClean="0">
                <a:solidFill>
                  <a:schemeClr val="tx2"/>
                </a:solidFill>
              </a:rPr>
            </a:br>
            <a:r>
              <a:rPr lang="de-DE" sz="3400" b="1" smtClean="0">
                <a:solidFill>
                  <a:schemeClr val="tx2"/>
                </a:solidFill>
              </a:rPr>
              <a:t>“Stop crying, start acting.“</a:t>
            </a:r>
          </a:p>
        </p:txBody>
      </p:sp>
      <p:sp>
        <p:nvSpPr>
          <p:cNvPr id="46082" name="Rectangle 3"/>
          <p:cNvSpPr>
            <a:spLocks noGrp="1" noChangeArrowheads="1"/>
          </p:cNvSpPr>
          <p:nvPr>
            <p:ph type="body" idx="1"/>
          </p:nvPr>
        </p:nvSpPr>
        <p:spPr bwMode="auto">
          <a:xfrm>
            <a:off x="504825" y="1763713"/>
            <a:ext cx="8601075" cy="4991100"/>
          </a:xfrm>
          <a:noFill/>
          <a:ln>
            <a:miter lim="800000"/>
            <a:headEnd/>
            <a:tailEnd/>
          </a:ln>
        </p:spPr>
        <p:txBody>
          <a:bodyPr vert="horz" wrap="square" lIns="91440" tIns="45720" rIns="91440" bIns="45720" numCol="1" anchor="t" anchorCtr="0" compatLnSpc="1">
            <a:prstTxWarp prst="textNoShape">
              <a:avLst/>
            </a:prstTxWarp>
          </a:bodyPr>
          <a:lstStyle/>
          <a:p>
            <a:endParaRPr lang="de-DE" sz="2400" smtClean="0"/>
          </a:p>
          <a:p>
            <a:pPr>
              <a:lnSpc>
                <a:spcPct val="150000"/>
              </a:lnSpc>
            </a:pPr>
            <a:r>
              <a:rPr lang="de-DE" sz="2400" b="1" smtClean="0"/>
              <a:t>“We have a big plot to play. The Maltese government has to get attached together and stop crying, and act. […] Before we expect other people to do anything, we have to do our part as well.“ </a:t>
            </a:r>
            <a:endParaRPr lang="de-DE" sz="2400" smtClean="0"/>
          </a:p>
        </p:txBody>
      </p:sp>
      <p:sp>
        <p:nvSpPr>
          <p:cNvPr id="46083" name="Textfeld 8"/>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r>
              <a:rPr lang="de-DE" sz="1000" b="1">
                <a:solidFill>
                  <a:srgbClr val="003560"/>
                </a:solidFill>
              </a:rPr>
              <a:t>MAREM – Workshop | 04.07.2014 | Mona Rosenberg, Dorina Hackmann</a:t>
            </a:r>
            <a:endParaRPr lang="de-DE" sz="1000">
              <a:solidFill>
                <a:srgbClr val="0035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de-DE" sz="4800" b="1" smtClean="0">
                <a:solidFill>
                  <a:schemeClr val="tx2"/>
                </a:solidFill>
              </a:rPr>
              <a:t>Is there a political will?</a:t>
            </a:r>
            <a:r>
              <a:rPr lang="de-DE" sz="5400" smtClean="0">
                <a:solidFill>
                  <a:schemeClr val="tx2"/>
                </a:solidFill>
              </a:rPr>
              <a:t/>
            </a:r>
            <a:br>
              <a:rPr lang="de-DE" sz="5400" smtClean="0">
                <a:solidFill>
                  <a:schemeClr val="tx2"/>
                </a:solidFill>
              </a:rPr>
            </a:br>
            <a:endParaRPr lang="de-DE" b="1" smtClean="0">
              <a:solidFill>
                <a:schemeClr val="tx2"/>
              </a:solidFill>
            </a:endParaRPr>
          </a:p>
        </p:txBody>
      </p:sp>
      <p:sp>
        <p:nvSpPr>
          <p:cNvPr id="48130" name="Rectangle 3"/>
          <p:cNvSpPr>
            <a:spLocks noGrp="1" noChangeArrowheads="1"/>
          </p:cNvSpPr>
          <p:nvPr>
            <p:ph type="body" idx="1"/>
          </p:nvPr>
        </p:nvSpPr>
        <p:spPr bwMode="auto">
          <a:xfrm>
            <a:off x="295275" y="1563688"/>
            <a:ext cx="8829675" cy="4991100"/>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pPr>
            <a:r>
              <a:rPr lang="de-DE" sz="2300" smtClean="0"/>
              <a:t>Former Refugee Commissioner:</a:t>
            </a:r>
            <a:r>
              <a:rPr lang="de-DE" sz="2300" b="1" smtClean="0"/>
              <a:t/>
            </a:r>
            <a:br>
              <a:rPr lang="de-DE" sz="2300" b="1" smtClean="0"/>
            </a:br>
            <a:r>
              <a:rPr lang="de-DE" sz="2300" b="1" smtClean="0"/>
              <a:t>“I think there is a will. But there are not always </a:t>
            </a:r>
            <a:br>
              <a:rPr lang="de-DE" sz="2300" b="1" smtClean="0"/>
            </a:br>
            <a:r>
              <a:rPr lang="de-DE" sz="2300" b="1" smtClean="0"/>
              <a:t>the resources. You have to build these resources up.“ </a:t>
            </a:r>
          </a:p>
          <a:p>
            <a:pPr>
              <a:lnSpc>
                <a:spcPct val="150000"/>
              </a:lnSpc>
            </a:pPr>
            <a:endParaRPr lang="de-DE" sz="2300" b="1" smtClean="0"/>
          </a:p>
          <a:p>
            <a:pPr>
              <a:lnSpc>
                <a:spcPct val="150000"/>
              </a:lnSpc>
            </a:pPr>
            <a:r>
              <a:rPr lang="de-DE" sz="2300" smtClean="0"/>
              <a:t>NGO: </a:t>
            </a:r>
            <a:br>
              <a:rPr lang="de-DE" sz="2300" smtClean="0"/>
            </a:br>
            <a:r>
              <a:rPr lang="de-DE" sz="2300" b="1" smtClean="0"/>
              <a:t>“I don‘t think there is the political will. Migrants don‘t have a vote, Maltese people do. So we please the Maltese people who want to see the migrants locked up in detention.“ </a:t>
            </a:r>
            <a:endParaRPr lang="de-DE" sz="2300" smtClean="0"/>
          </a:p>
          <a:p>
            <a:endParaRPr lang="de-DE" sz="2400" smtClean="0"/>
          </a:p>
          <a:p>
            <a:endParaRPr lang="de-DE" sz="2400" smtClean="0"/>
          </a:p>
          <a:p>
            <a:pPr>
              <a:buFont typeface="Arial" charset="0"/>
              <a:buNone/>
            </a:pPr>
            <a:endParaRPr lang="de-DE" sz="2400" smtClean="0">
              <a:solidFill>
                <a:schemeClr val="tx2"/>
              </a:solidFill>
            </a:endParaRPr>
          </a:p>
        </p:txBody>
      </p:sp>
      <p:sp>
        <p:nvSpPr>
          <p:cNvPr id="48131" name="Textfeld 8"/>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r>
              <a:rPr lang="de-DE" sz="1000" b="1">
                <a:solidFill>
                  <a:srgbClr val="003560"/>
                </a:solidFill>
              </a:rPr>
              <a:t>MAREM – Workshop | 04.07.2014 | Mona Rosenberg, Dorina Hackmann</a:t>
            </a:r>
            <a:endParaRPr lang="de-DE" sz="1000">
              <a:solidFill>
                <a:srgbClr val="00356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7" descr="20140308_123449"/>
          <p:cNvPicPr>
            <a:picLocks noChangeAspect="1" noChangeArrowheads="1"/>
          </p:cNvPicPr>
          <p:nvPr/>
        </p:nvPicPr>
        <p:blipFill>
          <a:blip r:embed="rId3"/>
          <a:srcRect t="9605" b="30969"/>
          <a:stretch>
            <a:fillRect/>
          </a:stretch>
        </p:blipFill>
        <p:spPr bwMode="auto">
          <a:xfrm>
            <a:off x="0" y="-30163"/>
            <a:ext cx="9144000" cy="3352801"/>
          </a:xfrm>
          <a:prstGeom prst="rect">
            <a:avLst/>
          </a:prstGeom>
          <a:noFill/>
          <a:ln w="9525">
            <a:noFill/>
            <a:miter lim="800000"/>
            <a:headEnd/>
            <a:tailEnd/>
          </a:ln>
        </p:spPr>
      </p:pic>
      <p:pic>
        <p:nvPicPr>
          <p:cNvPr id="50178" name="Inhaltsplatzhalter 5" descr="Label_RUB_WEISS-BLAU_srgb.jpg"/>
          <p:cNvPicPr>
            <a:picLocks noGrp="1" noChangeAspect="1"/>
          </p:cNvPicPr>
          <p:nvPr>
            <p:ph idx="4294967295"/>
          </p:nvPr>
        </p:nvPicPr>
        <p:blipFill>
          <a:blip r:embed="rId4"/>
          <a:srcRect/>
          <a:stretch>
            <a:fillRect/>
          </a:stretch>
        </p:blipFill>
        <p:spPr bwMode="auto">
          <a:xfrm>
            <a:off x="8213725" y="0"/>
            <a:ext cx="1439863" cy="1439863"/>
          </a:xfrm>
          <a:prstGeom prst="rect">
            <a:avLst/>
          </a:prstGeom>
          <a:noFill/>
          <a:ln>
            <a:miter lim="800000"/>
            <a:headEnd/>
            <a:tailEnd/>
          </a:ln>
        </p:spPr>
      </p:pic>
      <p:sp>
        <p:nvSpPr>
          <p:cNvPr id="50179" name="Textfeld 7"/>
          <p:cNvSpPr txBox="1">
            <a:spLocks noChangeArrowheads="1"/>
          </p:cNvSpPr>
          <p:nvPr/>
        </p:nvSpPr>
        <p:spPr bwMode="auto">
          <a:xfrm>
            <a:off x="436563" y="4314825"/>
            <a:ext cx="8135937" cy="609600"/>
          </a:xfrm>
          <a:prstGeom prst="rect">
            <a:avLst/>
          </a:prstGeom>
          <a:noFill/>
          <a:ln w="9525">
            <a:noFill/>
            <a:miter lim="800000"/>
            <a:headEnd/>
            <a:tailEnd/>
          </a:ln>
        </p:spPr>
        <p:txBody>
          <a:bodyPr lIns="0" tIns="0" rIns="0" bIns="0">
            <a:spAutoFit/>
          </a:bodyPr>
          <a:lstStyle/>
          <a:p>
            <a:pPr algn="ctr"/>
            <a:r>
              <a:rPr lang="de-DE" sz="4000" b="1">
                <a:solidFill>
                  <a:schemeClr val="tx2"/>
                </a:solidFill>
              </a:rPr>
              <a:t>Conclusion</a:t>
            </a:r>
            <a:endParaRPr lang="de-DE" sz="4000" b="1">
              <a:solidFill>
                <a:srgbClr val="8DAE10"/>
              </a:solidFill>
            </a:endParaRPr>
          </a:p>
        </p:txBody>
      </p:sp>
      <p:sp>
        <p:nvSpPr>
          <p:cNvPr id="50180" name="Textfeld 8"/>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r>
              <a:rPr lang="de-DE" sz="1000" b="1">
                <a:solidFill>
                  <a:srgbClr val="003560"/>
                </a:solidFill>
              </a:rPr>
              <a:t>MAREM – Workshop | 04.07.2014 | Mona Rosenberg, Dorina Hackmann</a:t>
            </a:r>
            <a:endParaRPr lang="de-DE" sz="1000">
              <a:solidFill>
                <a:srgbClr val="00356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Grp="1" noChangeArrowheads="1"/>
          </p:cNvSpPr>
          <p:nvPr>
            <p:ph type="body" idx="1"/>
          </p:nvPr>
        </p:nvSpPr>
        <p:spPr bwMode="auto">
          <a:xfrm>
            <a:off x="504825" y="1420813"/>
            <a:ext cx="8524875" cy="5303837"/>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endParaRPr lang="de-DE" sz="1600" smtClean="0"/>
          </a:p>
          <a:p>
            <a:pPr>
              <a:lnSpc>
                <a:spcPct val="130000"/>
              </a:lnSpc>
            </a:pPr>
            <a:r>
              <a:rPr lang="de-DE" sz="1800" smtClean="0"/>
              <a:t>Since 2002: many immigrant boat arrivals, Malta not being prepared for this phenomenon</a:t>
            </a:r>
          </a:p>
          <a:p>
            <a:pPr>
              <a:lnSpc>
                <a:spcPct val="130000"/>
              </a:lnSpc>
            </a:pPr>
            <a:endParaRPr lang="de-DE" sz="1800" smtClean="0"/>
          </a:p>
          <a:p>
            <a:pPr>
              <a:lnSpc>
                <a:spcPct val="130000"/>
              </a:lnSpc>
            </a:pPr>
            <a:r>
              <a:rPr lang="de-DE" sz="1800" smtClean="0"/>
              <a:t>Different local actors:</a:t>
            </a:r>
            <a:br>
              <a:rPr lang="de-DE" sz="1800" smtClean="0"/>
            </a:br>
            <a:r>
              <a:rPr lang="de-DE" sz="1800" smtClean="0">
                <a:sym typeface="Wingdings" pitchFamily="2" charset="2"/>
              </a:rPr>
              <a:t></a:t>
            </a:r>
            <a:r>
              <a:rPr lang="de-DE" sz="1800" smtClean="0"/>
              <a:t>Researcher are important concerning delivering important information </a:t>
            </a:r>
            <a:br>
              <a:rPr lang="de-DE" sz="1800" smtClean="0"/>
            </a:br>
            <a:r>
              <a:rPr lang="de-DE" sz="1800" smtClean="0">
                <a:sym typeface="Wingdings" pitchFamily="2" charset="2"/>
              </a:rPr>
              <a:t></a:t>
            </a:r>
            <a:r>
              <a:rPr lang="de-DE" sz="1800" smtClean="0"/>
              <a:t>State agencies are concerned with asylum procedures and in how far it affects Maltese politics</a:t>
            </a:r>
            <a:br>
              <a:rPr lang="de-DE" sz="1800" smtClean="0"/>
            </a:br>
            <a:r>
              <a:rPr lang="de-DE" sz="1800" smtClean="0">
                <a:sym typeface="Wingdings" pitchFamily="2" charset="2"/>
              </a:rPr>
              <a:t> </a:t>
            </a:r>
            <a:r>
              <a:rPr lang="de-DE" sz="1800" smtClean="0"/>
              <a:t>Local NGOs see their role in bridging the gap between the refugees and the official institutions</a:t>
            </a:r>
          </a:p>
          <a:p>
            <a:pPr>
              <a:lnSpc>
                <a:spcPct val="130000"/>
              </a:lnSpc>
            </a:pPr>
            <a:endParaRPr lang="de-DE" sz="1800" smtClean="0"/>
          </a:p>
          <a:p>
            <a:pPr>
              <a:lnSpc>
                <a:spcPct val="130000"/>
              </a:lnSpc>
            </a:pPr>
            <a:r>
              <a:rPr lang="de-DE" sz="1800" smtClean="0"/>
              <a:t>Most NGOs are severely criticising the migration policy performed by the Maltese government</a:t>
            </a:r>
          </a:p>
          <a:p>
            <a:pPr>
              <a:lnSpc>
                <a:spcPct val="80000"/>
              </a:lnSpc>
            </a:pPr>
            <a:endParaRPr lang="de-DE" sz="1800" smtClean="0"/>
          </a:p>
        </p:txBody>
      </p:sp>
      <p:sp>
        <p:nvSpPr>
          <p:cNvPr id="52226" name="Textfeld 8"/>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r>
              <a:rPr lang="de-DE" sz="1000" b="1">
                <a:solidFill>
                  <a:srgbClr val="003560"/>
                </a:solidFill>
              </a:rPr>
              <a:t>MAREM – Workshop | 04.07.2014 | Mona Rosenberg, Dorina Hackmann</a:t>
            </a:r>
            <a:endParaRPr lang="de-DE" sz="1000">
              <a:solidFill>
                <a:srgbClr val="003560"/>
              </a:solidFill>
            </a:endParaRPr>
          </a:p>
        </p:txBody>
      </p:sp>
      <p:sp>
        <p:nvSpPr>
          <p:cNvPr id="52227" name="Rectangle 2"/>
          <p:cNvSpPr>
            <a:spLocks noChangeArrowheads="1"/>
          </p:cNvSpPr>
          <p:nvPr/>
        </p:nvSpPr>
        <p:spPr bwMode="auto">
          <a:xfrm>
            <a:off x="504825" y="303213"/>
            <a:ext cx="9072563" cy="1260475"/>
          </a:xfrm>
          <a:prstGeom prst="rect">
            <a:avLst/>
          </a:prstGeom>
          <a:noFill/>
          <a:ln w="9525">
            <a:noFill/>
            <a:miter lim="800000"/>
            <a:headEnd/>
            <a:tailEnd/>
          </a:ln>
        </p:spPr>
        <p:txBody>
          <a:bodyPr/>
          <a:lstStyle/>
          <a:p>
            <a:pPr eaLnBrk="0" hangingPunct="0"/>
            <a:r>
              <a:rPr lang="de-DE" sz="4800" b="1">
                <a:solidFill>
                  <a:schemeClr val="tx2"/>
                </a:solidFill>
              </a:rPr>
              <a:t>Conclusion</a:t>
            </a:r>
            <a:r>
              <a:rPr lang="de-DE" sz="5400">
                <a:solidFill>
                  <a:schemeClr val="tx2"/>
                </a:solidFill>
              </a:rPr>
              <a:t/>
            </a:r>
            <a:br>
              <a:rPr lang="de-DE" sz="5400">
                <a:solidFill>
                  <a:schemeClr val="tx2"/>
                </a:solidFill>
              </a:rPr>
            </a:br>
            <a:endParaRPr lang="de-DE" sz="4900" b="1">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17410" name="Textfeld 7"/>
          <p:cNvSpPr txBox="1">
            <a:spLocks noChangeArrowheads="1"/>
          </p:cNvSpPr>
          <p:nvPr/>
        </p:nvSpPr>
        <p:spPr bwMode="auto">
          <a:xfrm>
            <a:off x="436563" y="1639888"/>
            <a:ext cx="7216775" cy="457200"/>
          </a:xfrm>
          <a:prstGeom prst="rect">
            <a:avLst/>
          </a:prstGeom>
          <a:noFill/>
          <a:ln w="9525">
            <a:noFill/>
            <a:miter lim="800000"/>
            <a:headEnd/>
            <a:tailEnd/>
          </a:ln>
        </p:spPr>
        <p:txBody>
          <a:bodyPr lIns="0" tIns="0" rIns="0" bIns="0">
            <a:spAutoFit/>
          </a:bodyPr>
          <a:lstStyle/>
          <a:p>
            <a:r>
              <a:rPr lang="de-DE" sz="3000" b="1">
                <a:solidFill>
                  <a:srgbClr val="003560"/>
                </a:solidFill>
              </a:rPr>
              <a:t>Table of contents</a:t>
            </a:r>
            <a:endParaRPr lang="de-DE" sz="3000">
              <a:solidFill>
                <a:srgbClr val="003560"/>
              </a:solidFill>
            </a:endParaRPr>
          </a:p>
        </p:txBody>
      </p:sp>
      <p:pic>
        <p:nvPicPr>
          <p:cNvPr id="17411" name="Grafik 10" descr="Wortmarke_BLAU_srgb.jpg"/>
          <p:cNvPicPr>
            <a:picLocks noChangeAspect="1"/>
          </p:cNvPicPr>
          <p:nvPr/>
        </p:nvPicPr>
        <p:blipFill>
          <a:blip r:embed="rId3"/>
          <a:srcRect/>
          <a:stretch>
            <a:fillRect/>
          </a:stretch>
        </p:blipFill>
        <p:spPr bwMode="auto">
          <a:xfrm>
            <a:off x="485775" y="228600"/>
            <a:ext cx="1728788" cy="114300"/>
          </a:xfrm>
          <a:prstGeom prst="rect">
            <a:avLst/>
          </a:prstGeom>
          <a:noFill/>
          <a:ln w="9525">
            <a:noFill/>
            <a:miter lim="800000"/>
            <a:headEnd/>
            <a:tailEnd/>
          </a:ln>
        </p:spPr>
      </p:pic>
      <p:sp>
        <p:nvSpPr>
          <p:cNvPr id="17412" name="Textfeld 16"/>
          <p:cNvSpPr txBox="1">
            <a:spLocks noChangeArrowheads="1"/>
          </p:cNvSpPr>
          <p:nvPr/>
        </p:nvSpPr>
        <p:spPr bwMode="auto">
          <a:xfrm>
            <a:off x="436563" y="3170238"/>
            <a:ext cx="3317875" cy="2857500"/>
          </a:xfrm>
          <a:prstGeom prst="rect">
            <a:avLst/>
          </a:prstGeom>
          <a:noFill/>
          <a:ln w="9525">
            <a:noFill/>
            <a:miter lim="800000"/>
            <a:headEnd/>
            <a:tailEnd/>
          </a:ln>
        </p:spPr>
        <p:txBody>
          <a:bodyPr lIns="0" tIns="0" rIns="0" bIns="0">
            <a:spAutoFit/>
          </a:bodyPr>
          <a:lstStyle/>
          <a:p>
            <a:pPr indent="287338">
              <a:lnSpc>
                <a:spcPts val="2700"/>
              </a:lnSpc>
              <a:spcAft>
                <a:spcPts val="600"/>
              </a:spcAft>
              <a:buSzPct val="110000"/>
              <a:buFont typeface="Wingdings" pitchFamily="2" charset="2"/>
              <a:buAutoNum type="arabicPeriod"/>
            </a:pPr>
            <a:r>
              <a:rPr lang="de-DE" sz="2000"/>
              <a:t>Introduction</a:t>
            </a:r>
          </a:p>
          <a:p>
            <a:pPr indent="287338">
              <a:lnSpc>
                <a:spcPts val="2700"/>
              </a:lnSpc>
              <a:spcAft>
                <a:spcPts val="600"/>
              </a:spcAft>
              <a:buSzPct val="110000"/>
              <a:buFont typeface="Wingdings" pitchFamily="2" charset="2"/>
              <a:buAutoNum type="arabicPeriod"/>
            </a:pPr>
            <a:r>
              <a:rPr lang="de-DE" sz="2000"/>
              <a:t>Research Question</a:t>
            </a:r>
          </a:p>
          <a:p>
            <a:pPr indent="287338">
              <a:lnSpc>
                <a:spcPts val="2700"/>
              </a:lnSpc>
              <a:spcAft>
                <a:spcPts val="600"/>
              </a:spcAft>
              <a:buSzPct val="110000"/>
              <a:buFont typeface="Wingdings" pitchFamily="2" charset="2"/>
              <a:buAutoNum type="arabicPeriod"/>
            </a:pPr>
            <a:r>
              <a:rPr lang="de-DE" sz="2000"/>
              <a:t>State of the art</a:t>
            </a:r>
          </a:p>
          <a:p>
            <a:pPr indent="287338">
              <a:lnSpc>
                <a:spcPts val="2700"/>
              </a:lnSpc>
              <a:spcAft>
                <a:spcPts val="600"/>
              </a:spcAft>
              <a:buSzPct val="110000"/>
              <a:buFont typeface="Wingdings" pitchFamily="2" charset="2"/>
              <a:buAutoNum type="arabicPeriod"/>
            </a:pPr>
            <a:r>
              <a:rPr lang="de-DE" sz="2000"/>
              <a:t>Data</a:t>
            </a:r>
          </a:p>
          <a:p>
            <a:pPr indent="287338">
              <a:lnSpc>
                <a:spcPts val="2700"/>
              </a:lnSpc>
              <a:spcAft>
                <a:spcPts val="600"/>
              </a:spcAft>
              <a:buSzPct val="110000"/>
              <a:buFont typeface="Wingdings" pitchFamily="2" charset="2"/>
              <a:buAutoNum type="arabicPeriod"/>
            </a:pPr>
            <a:r>
              <a:rPr lang="de-DE" sz="2000"/>
              <a:t>Research Results</a:t>
            </a:r>
          </a:p>
          <a:p>
            <a:pPr indent="287338">
              <a:lnSpc>
                <a:spcPts val="2700"/>
              </a:lnSpc>
              <a:spcAft>
                <a:spcPts val="600"/>
              </a:spcAft>
              <a:buSzPct val="110000"/>
              <a:buFont typeface="Wingdings" pitchFamily="2" charset="2"/>
              <a:buAutoNum type="arabicPeriod"/>
            </a:pPr>
            <a:r>
              <a:rPr lang="de-DE" sz="2000"/>
              <a:t>Conclusion</a:t>
            </a:r>
          </a:p>
          <a:p>
            <a:pPr indent="287338">
              <a:lnSpc>
                <a:spcPts val="2700"/>
              </a:lnSpc>
              <a:spcAft>
                <a:spcPts val="600"/>
              </a:spcAft>
              <a:buSzPct val="110000"/>
              <a:buFont typeface="Wingdings" pitchFamily="2" charset="2"/>
              <a:buAutoNum type="arabicPeriod"/>
            </a:pPr>
            <a:r>
              <a:rPr lang="de-DE" sz="2000"/>
              <a:t>References</a:t>
            </a:r>
          </a:p>
        </p:txBody>
      </p:sp>
      <p:sp>
        <p:nvSpPr>
          <p:cNvPr id="17413" name="Textfeld 8"/>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r>
              <a:rPr lang="de-DE" sz="1000" b="1">
                <a:solidFill>
                  <a:srgbClr val="003560"/>
                </a:solidFill>
              </a:rPr>
              <a:t>MAREM – Workshop | 04.07.2014 | Mona Rosenberg, Dorina Hackmann</a:t>
            </a:r>
            <a:endParaRPr lang="de-DE" sz="1000">
              <a:solidFill>
                <a:srgbClr val="0035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Grp="1" noChangeArrowheads="1"/>
          </p:cNvSpPr>
          <p:nvPr>
            <p:ph type="body" idx="1"/>
          </p:nvPr>
        </p:nvSpPr>
        <p:spPr bwMode="auto">
          <a:xfrm>
            <a:off x="504825" y="1763713"/>
            <a:ext cx="8582025" cy="4991100"/>
          </a:xfrm>
          <a:noFill/>
          <a:ln>
            <a:miter lim="800000"/>
            <a:headEnd/>
            <a:tailEnd/>
          </a:ln>
        </p:spPr>
        <p:txBody>
          <a:bodyPr vert="horz" wrap="square" lIns="91440" tIns="45720" rIns="91440" bIns="45720" numCol="1" anchor="t" anchorCtr="0" compatLnSpc="1">
            <a:prstTxWarp prst="textNoShape">
              <a:avLst/>
            </a:prstTxWarp>
          </a:bodyPr>
          <a:lstStyle/>
          <a:p>
            <a:pPr>
              <a:lnSpc>
                <a:spcPct val="130000"/>
              </a:lnSpc>
            </a:pPr>
            <a:r>
              <a:rPr lang="de-DE" sz="2000" smtClean="0"/>
              <a:t>Immigration policy from 2005 is still used today, although it is very outdated </a:t>
            </a:r>
            <a:r>
              <a:rPr lang="de-DE" sz="2000" smtClean="0">
                <a:sym typeface="Wingdings" pitchFamily="2" charset="2"/>
              </a:rPr>
              <a:t> L</a:t>
            </a:r>
            <a:r>
              <a:rPr lang="de-DE" sz="2000" smtClean="0"/>
              <a:t>acking of an integration policy document confirms this unwillingness to change the system</a:t>
            </a:r>
          </a:p>
          <a:p>
            <a:pPr>
              <a:lnSpc>
                <a:spcPct val="130000"/>
              </a:lnSpc>
            </a:pPr>
            <a:endParaRPr lang="de-DE" sz="2000" smtClean="0"/>
          </a:p>
          <a:p>
            <a:pPr>
              <a:lnSpc>
                <a:spcPct val="130000"/>
              </a:lnSpc>
            </a:pPr>
            <a:r>
              <a:rPr lang="de-DE" sz="2000" smtClean="0"/>
              <a:t>Government demands help from the European level, often use Malta‘s size as a justification to get support </a:t>
            </a:r>
            <a:r>
              <a:rPr lang="de-DE" sz="2000" smtClean="0">
                <a:sym typeface="Wingdings" pitchFamily="2" charset="2"/>
              </a:rPr>
              <a:t> NGO‘s disagree</a:t>
            </a:r>
          </a:p>
          <a:p>
            <a:pPr>
              <a:lnSpc>
                <a:spcPct val="130000"/>
              </a:lnSpc>
            </a:pPr>
            <a:endParaRPr lang="de-DE" sz="2000" smtClean="0">
              <a:sym typeface="Wingdings" pitchFamily="2" charset="2"/>
            </a:endParaRPr>
          </a:p>
          <a:p>
            <a:pPr>
              <a:lnSpc>
                <a:spcPct val="130000"/>
              </a:lnSpc>
            </a:pPr>
            <a:r>
              <a:rPr lang="en-US" sz="2000" smtClean="0"/>
              <a:t>Government: Rationalist-realist approach?</a:t>
            </a:r>
            <a:endParaRPr lang="de-DE" sz="2000" smtClean="0">
              <a:sym typeface="Wingdings" pitchFamily="2" charset="2"/>
            </a:endParaRPr>
          </a:p>
          <a:p>
            <a:pPr>
              <a:lnSpc>
                <a:spcPct val="130000"/>
              </a:lnSpc>
            </a:pPr>
            <a:endParaRPr lang="de-DE" sz="2000" smtClean="0">
              <a:sym typeface="Wingdings" pitchFamily="2" charset="2"/>
            </a:endParaRPr>
          </a:p>
          <a:p>
            <a:pPr>
              <a:lnSpc>
                <a:spcPct val="130000"/>
              </a:lnSpc>
            </a:pPr>
            <a:r>
              <a:rPr lang="en-US" sz="2000" smtClean="0"/>
              <a:t>Multilevel institutionalist collective actors approach:</a:t>
            </a:r>
            <a:br>
              <a:rPr lang="en-US" sz="2000" smtClean="0"/>
            </a:br>
            <a:r>
              <a:rPr lang="de-DE" sz="2000" smtClean="0">
                <a:sym typeface="Wingdings" pitchFamily="2" charset="2"/>
              </a:rPr>
              <a:t>Problem of different actors and different interests/actions</a:t>
            </a:r>
            <a:br>
              <a:rPr lang="de-DE" sz="2000" smtClean="0">
                <a:sym typeface="Wingdings" pitchFamily="2" charset="2"/>
              </a:rPr>
            </a:br>
            <a:endParaRPr lang="de-DE" sz="2000" smtClean="0">
              <a:sym typeface="Wingdings" pitchFamily="2" charset="2"/>
            </a:endParaRPr>
          </a:p>
        </p:txBody>
      </p:sp>
      <p:sp>
        <p:nvSpPr>
          <p:cNvPr id="54274" name="Textfeld 8"/>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r>
              <a:rPr lang="de-DE" sz="1000" b="1">
                <a:solidFill>
                  <a:srgbClr val="003560"/>
                </a:solidFill>
              </a:rPr>
              <a:t>MAREM – Workshop | 04.07.2014 | Mona Rosenberg, Dorina Hackmann</a:t>
            </a:r>
            <a:endParaRPr lang="de-DE" sz="1000">
              <a:solidFill>
                <a:srgbClr val="003560"/>
              </a:solidFill>
            </a:endParaRPr>
          </a:p>
        </p:txBody>
      </p:sp>
      <p:sp>
        <p:nvSpPr>
          <p:cNvPr id="54275" name="Rectangle 2"/>
          <p:cNvSpPr>
            <a:spLocks noChangeArrowheads="1"/>
          </p:cNvSpPr>
          <p:nvPr/>
        </p:nvSpPr>
        <p:spPr bwMode="auto">
          <a:xfrm>
            <a:off x="504825" y="303213"/>
            <a:ext cx="9072563" cy="1260475"/>
          </a:xfrm>
          <a:prstGeom prst="rect">
            <a:avLst/>
          </a:prstGeom>
          <a:noFill/>
          <a:ln w="9525">
            <a:noFill/>
            <a:miter lim="800000"/>
            <a:headEnd/>
            <a:tailEnd/>
          </a:ln>
        </p:spPr>
        <p:txBody>
          <a:bodyPr/>
          <a:lstStyle/>
          <a:p>
            <a:pPr eaLnBrk="0" hangingPunct="0"/>
            <a:r>
              <a:rPr lang="de-DE" sz="4800" b="1">
                <a:solidFill>
                  <a:schemeClr val="tx2"/>
                </a:solidFill>
              </a:rPr>
              <a:t>Conclusion</a:t>
            </a:r>
            <a:r>
              <a:rPr lang="de-DE" sz="5400">
                <a:solidFill>
                  <a:schemeClr val="tx2"/>
                </a:solidFill>
              </a:rPr>
              <a:t/>
            </a:r>
            <a:br>
              <a:rPr lang="de-DE" sz="5400">
                <a:solidFill>
                  <a:schemeClr val="tx2"/>
                </a:solidFill>
              </a:rPr>
            </a:br>
            <a:endParaRPr lang="de-DE" sz="4900" b="1">
              <a:solidFill>
                <a:schemeClr val="tx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de-DE" sz="4800" b="1" smtClean="0">
                <a:solidFill>
                  <a:schemeClr val="tx2"/>
                </a:solidFill>
              </a:rPr>
              <a:t>References</a:t>
            </a:r>
          </a:p>
        </p:txBody>
      </p:sp>
      <p:sp>
        <p:nvSpPr>
          <p:cNvPr id="56322" name="Rectangle 3"/>
          <p:cNvSpPr>
            <a:spLocks noGrp="1" noChangeArrowheads="1"/>
          </p:cNvSpPr>
          <p:nvPr>
            <p:ph type="body" idx="1"/>
          </p:nvPr>
        </p:nvSpPr>
        <p:spPr bwMode="auto">
          <a:xfrm>
            <a:off x="468313" y="1563688"/>
            <a:ext cx="8562975" cy="5378450"/>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pPr>
            <a:r>
              <a:rPr lang="en-US" sz="1400" smtClean="0"/>
              <a:t>Bernadie-Tahir, Nathalie/ Schmoll, Camille, 2014: Opening up the island: a 'counter-islandness' approach to migration in Malta. In: Island Studies Journal, Volume 9, Number 1 pp.43-56. </a:t>
            </a:r>
          </a:p>
          <a:p>
            <a:pPr>
              <a:lnSpc>
                <a:spcPct val="150000"/>
              </a:lnSpc>
            </a:pPr>
            <a:r>
              <a:rPr lang="en-US" sz="1400" smtClean="0"/>
              <a:t>Coppens, Jasmine, 2013: The Essential Role of Malta in Drafting the New Regional Agreement on Migrants at Sea in the Mediterranean Basin. In: Journal of Maritime Law &amp; Commerce, Volume 44, Number 1, pp. 89-113.</a:t>
            </a:r>
          </a:p>
          <a:p>
            <a:pPr eaLnBrk="1" hangingPunct="1">
              <a:lnSpc>
                <a:spcPct val="150000"/>
              </a:lnSpc>
              <a:spcBef>
                <a:spcPct val="0"/>
              </a:spcBef>
            </a:pPr>
            <a:r>
              <a:rPr lang="en-US" sz="1400" smtClean="0"/>
              <a:t>DeBono, Daniela, 2013: ‘Less than human’: the detention of irregular immigrants in Malta. In: Race &amp; Class, Volume 55, Number 2, pp. 60-81.</a:t>
            </a:r>
          </a:p>
          <a:p>
            <a:pPr eaLnBrk="1" hangingPunct="1">
              <a:lnSpc>
                <a:spcPct val="150000"/>
              </a:lnSpc>
              <a:spcBef>
                <a:spcPct val="0"/>
              </a:spcBef>
            </a:pPr>
            <a:r>
              <a:rPr lang="en-US" sz="1400" smtClean="0"/>
              <a:t>Klepp, Silja, 2010: A Contested Asylum System: The European Union between Refugee Protection and Border Control in the Mediterranean Sea. In: European Journal of Migration &amp; Law Volume 12, Number 1, pp. 1-21.</a:t>
            </a:r>
          </a:p>
          <a:p>
            <a:pPr eaLnBrk="1" hangingPunct="1">
              <a:lnSpc>
                <a:spcPct val="150000"/>
              </a:lnSpc>
              <a:spcBef>
                <a:spcPct val="0"/>
              </a:spcBef>
            </a:pPr>
            <a:r>
              <a:rPr lang="en-US" sz="1400" smtClean="0"/>
              <a:t>Thomson, Mark, 2006:  Migrants on the Edge of Europe: Perspectives from Malta, Cyprus and Slovenia. In: Sussex Center for Migration Volume 35.</a:t>
            </a:r>
          </a:p>
          <a:p>
            <a:pPr eaLnBrk="1" hangingPunct="1">
              <a:lnSpc>
                <a:spcPct val="80000"/>
              </a:lnSpc>
              <a:spcBef>
                <a:spcPct val="0"/>
              </a:spcBef>
            </a:pPr>
            <a:endParaRPr lang="en-US" sz="1400" smtClean="0"/>
          </a:p>
          <a:p>
            <a:pPr eaLnBrk="1" hangingPunct="1">
              <a:lnSpc>
                <a:spcPct val="80000"/>
              </a:lnSpc>
              <a:spcBef>
                <a:spcPct val="0"/>
              </a:spcBef>
            </a:pPr>
            <a:r>
              <a:rPr lang="en-US" sz="1200" smtClean="0"/>
              <a:t>Interviews conducted in Malta (March, 2014)</a:t>
            </a:r>
          </a:p>
          <a:p>
            <a:pPr eaLnBrk="1" hangingPunct="1">
              <a:lnSpc>
                <a:spcPct val="80000"/>
              </a:lnSpc>
              <a:spcBef>
                <a:spcPct val="0"/>
              </a:spcBef>
            </a:pPr>
            <a:endParaRPr lang="de-DE" sz="1300" smtClean="0"/>
          </a:p>
          <a:p>
            <a:pPr eaLnBrk="1" hangingPunct="1">
              <a:lnSpc>
                <a:spcPct val="80000"/>
              </a:lnSpc>
              <a:spcBef>
                <a:spcPct val="0"/>
              </a:spcBef>
            </a:pPr>
            <a:r>
              <a:rPr lang="de-DE" sz="1300" smtClean="0"/>
              <a:t>UNHCR: Malta</a:t>
            </a:r>
          </a:p>
          <a:p>
            <a:pPr>
              <a:lnSpc>
                <a:spcPct val="80000"/>
              </a:lnSpc>
            </a:pPr>
            <a:endParaRPr lang="de-DE" sz="1300" smtClean="0"/>
          </a:p>
          <a:p>
            <a:pPr>
              <a:lnSpc>
                <a:spcPct val="80000"/>
              </a:lnSpc>
            </a:pPr>
            <a:r>
              <a:rPr lang="de-DE" sz="1300" smtClean="0"/>
              <a:t>Eurostat: Malta</a:t>
            </a:r>
            <a:br>
              <a:rPr lang="de-DE" sz="1300" smtClean="0"/>
            </a:br>
            <a:endParaRPr lang="de-DE" sz="1300" smtClean="0"/>
          </a:p>
          <a:p>
            <a:pPr>
              <a:lnSpc>
                <a:spcPct val="80000"/>
              </a:lnSpc>
            </a:pPr>
            <a:r>
              <a:rPr lang="de-DE" sz="1300" smtClean="0"/>
              <a:t>People for Change Foundation; “Researching Migration and Asylum in Malta: A Guide“, 2013</a:t>
            </a:r>
          </a:p>
        </p:txBody>
      </p:sp>
      <p:sp>
        <p:nvSpPr>
          <p:cNvPr id="56323" name="Textfeld 8"/>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r>
              <a:rPr lang="de-DE" sz="1000" b="1">
                <a:solidFill>
                  <a:srgbClr val="003560"/>
                </a:solidFill>
              </a:rPr>
              <a:t>MAREM – Workshop | 04.07.2014 | Mona Rosenberg, Dorina Hackmann</a:t>
            </a:r>
            <a:endParaRPr lang="de-DE" sz="1000">
              <a:solidFill>
                <a:srgbClr val="00356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7" descr="DSC_0110"/>
          <p:cNvPicPr>
            <a:picLocks noChangeAspect="1" noChangeArrowheads="1"/>
          </p:cNvPicPr>
          <p:nvPr/>
        </p:nvPicPr>
        <p:blipFill>
          <a:blip r:embed="rId3"/>
          <a:srcRect l="1236" t="34160" b="16920"/>
          <a:stretch>
            <a:fillRect/>
          </a:stretch>
        </p:blipFill>
        <p:spPr bwMode="auto">
          <a:xfrm>
            <a:off x="0" y="0"/>
            <a:ext cx="9131300" cy="3028950"/>
          </a:xfrm>
          <a:prstGeom prst="rect">
            <a:avLst/>
          </a:prstGeom>
          <a:noFill/>
          <a:ln w="9525">
            <a:noFill/>
            <a:miter lim="800000"/>
            <a:headEnd/>
            <a:tailEnd/>
          </a:ln>
        </p:spPr>
      </p:pic>
      <p:pic>
        <p:nvPicPr>
          <p:cNvPr id="58370" name="Inhaltsplatzhalter 5" descr="Label_RUB_WEISS-BLAU_srgb.jpg"/>
          <p:cNvPicPr>
            <a:picLocks noGrp="1" noChangeAspect="1"/>
          </p:cNvPicPr>
          <p:nvPr>
            <p:ph idx="4294967295"/>
          </p:nvPr>
        </p:nvPicPr>
        <p:blipFill>
          <a:blip r:embed="rId4"/>
          <a:srcRect/>
          <a:stretch>
            <a:fillRect/>
          </a:stretch>
        </p:blipFill>
        <p:spPr bwMode="auto">
          <a:xfrm>
            <a:off x="8213725" y="0"/>
            <a:ext cx="1439863" cy="1439863"/>
          </a:xfrm>
          <a:prstGeom prst="rect">
            <a:avLst/>
          </a:prstGeom>
          <a:noFill/>
          <a:ln>
            <a:miter lim="800000"/>
            <a:headEnd/>
            <a:tailEnd/>
          </a:ln>
        </p:spPr>
      </p:pic>
      <p:sp>
        <p:nvSpPr>
          <p:cNvPr id="58371" name="Textfeld 7"/>
          <p:cNvSpPr txBox="1">
            <a:spLocks noChangeArrowheads="1"/>
          </p:cNvSpPr>
          <p:nvPr/>
        </p:nvSpPr>
        <p:spPr bwMode="auto">
          <a:xfrm>
            <a:off x="436563" y="4314825"/>
            <a:ext cx="8135937" cy="1431925"/>
          </a:xfrm>
          <a:prstGeom prst="rect">
            <a:avLst/>
          </a:prstGeom>
          <a:noFill/>
          <a:ln w="9525">
            <a:noFill/>
            <a:miter lim="800000"/>
            <a:headEnd/>
            <a:tailEnd/>
          </a:ln>
        </p:spPr>
        <p:txBody>
          <a:bodyPr lIns="0" tIns="0" rIns="0" bIns="0">
            <a:spAutoFit/>
          </a:bodyPr>
          <a:lstStyle/>
          <a:p>
            <a:r>
              <a:rPr lang="de-DE" sz="3400" b="1">
                <a:solidFill>
                  <a:srgbClr val="003560"/>
                </a:solidFill>
              </a:rPr>
              <a:t>Thank you for your attention!</a:t>
            </a:r>
          </a:p>
          <a:p>
            <a:endParaRPr lang="de-DE" sz="3400" b="1">
              <a:solidFill>
                <a:srgbClr val="8DAE10"/>
              </a:solidFill>
            </a:endParaRPr>
          </a:p>
          <a:p>
            <a:r>
              <a:rPr lang="de-DE" sz="2600" b="1">
                <a:solidFill>
                  <a:srgbClr val="8DAE10"/>
                </a:solidFill>
              </a:rPr>
              <a:t>Mona Rosenberg &amp; Dorina Hackmann</a:t>
            </a:r>
            <a:endParaRPr lang="de-DE" sz="2600">
              <a:solidFill>
                <a:srgbClr val="8DAE10"/>
              </a:solidFill>
            </a:endParaRPr>
          </a:p>
        </p:txBody>
      </p:sp>
      <p:pic>
        <p:nvPicPr>
          <p:cNvPr id="58372" name="Grafik 10" descr="Wortmarke_BLAU_srgb.jpg"/>
          <p:cNvPicPr>
            <a:picLocks noChangeAspect="1"/>
          </p:cNvPicPr>
          <p:nvPr/>
        </p:nvPicPr>
        <p:blipFill>
          <a:blip r:embed="rId5"/>
          <a:srcRect/>
          <a:stretch>
            <a:fillRect/>
          </a:stretch>
        </p:blipFill>
        <p:spPr bwMode="auto">
          <a:xfrm>
            <a:off x="485775" y="3708400"/>
            <a:ext cx="2376488" cy="153988"/>
          </a:xfrm>
          <a:prstGeom prst="rect">
            <a:avLst/>
          </a:prstGeom>
          <a:noFill/>
          <a:ln w="9525">
            <a:noFill/>
            <a:miter lim="800000"/>
            <a:headEnd/>
            <a:tailEnd/>
          </a:ln>
        </p:spPr>
      </p:pic>
      <p:sp>
        <p:nvSpPr>
          <p:cNvPr id="58373" name="Textfeld 8"/>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r>
              <a:rPr lang="de-DE" sz="1000" b="1">
                <a:solidFill>
                  <a:srgbClr val="003560"/>
                </a:solidFill>
              </a:rPr>
              <a:t>MAREM – Workshop | 04.07.2014 | Mona Rosenberg, Dorina Hackmann</a:t>
            </a:r>
            <a:endParaRPr lang="de-DE" sz="1000">
              <a:solidFill>
                <a:srgbClr val="0035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19458" name="Textfeld 7"/>
          <p:cNvSpPr txBox="1">
            <a:spLocks noChangeArrowheads="1"/>
          </p:cNvSpPr>
          <p:nvPr/>
        </p:nvSpPr>
        <p:spPr bwMode="auto">
          <a:xfrm>
            <a:off x="436563" y="1412875"/>
            <a:ext cx="7216775" cy="457200"/>
          </a:xfrm>
          <a:prstGeom prst="rect">
            <a:avLst/>
          </a:prstGeom>
          <a:noFill/>
          <a:ln w="9525">
            <a:noFill/>
            <a:miter lim="800000"/>
            <a:headEnd/>
            <a:tailEnd/>
          </a:ln>
        </p:spPr>
        <p:txBody>
          <a:bodyPr lIns="0" tIns="0" rIns="0" bIns="0">
            <a:spAutoFit/>
          </a:bodyPr>
          <a:lstStyle/>
          <a:p>
            <a:r>
              <a:rPr lang="de-DE" sz="3000" b="1">
                <a:solidFill>
                  <a:srgbClr val="003560"/>
                </a:solidFill>
              </a:rPr>
              <a:t>Basic information</a:t>
            </a:r>
            <a:endParaRPr lang="de-DE" sz="3000">
              <a:solidFill>
                <a:srgbClr val="003560"/>
              </a:solidFill>
            </a:endParaRPr>
          </a:p>
        </p:txBody>
      </p:sp>
      <p:sp>
        <p:nvSpPr>
          <p:cNvPr id="19459" name="Textfeld 16"/>
          <p:cNvSpPr txBox="1">
            <a:spLocks noChangeArrowheads="1"/>
          </p:cNvSpPr>
          <p:nvPr/>
        </p:nvSpPr>
        <p:spPr bwMode="auto">
          <a:xfrm>
            <a:off x="146050" y="2063750"/>
            <a:ext cx="4032250" cy="4991100"/>
          </a:xfrm>
          <a:prstGeom prst="rect">
            <a:avLst/>
          </a:prstGeom>
          <a:noFill/>
          <a:ln w="9525">
            <a:noFill/>
            <a:miter lim="800000"/>
            <a:headEnd/>
            <a:tailEnd/>
          </a:ln>
        </p:spPr>
        <p:txBody>
          <a:bodyPr lIns="0" tIns="0" rIns="0" bIns="0">
            <a:spAutoFit/>
          </a:bodyPr>
          <a:lstStyle/>
          <a:p>
            <a:pPr indent="287338">
              <a:lnSpc>
                <a:spcPts val="2700"/>
              </a:lnSpc>
              <a:spcAft>
                <a:spcPts val="600"/>
              </a:spcAft>
              <a:buSzPct val="130000"/>
              <a:buFont typeface="Wingdings" pitchFamily="2" charset="2"/>
              <a:buChar char="§"/>
            </a:pPr>
            <a:r>
              <a:rPr lang="de-DE" sz="2000"/>
              <a:t>Population: </a:t>
            </a:r>
            <a:r>
              <a:rPr lang="en-US" sz="2000"/>
              <a:t>421.364 </a:t>
            </a:r>
          </a:p>
          <a:p>
            <a:pPr indent="287338">
              <a:lnSpc>
                <a:spcPts val="2700"/>
              </a:lnSpc>
              <a:spcAft>
                <a:spcPts val="600"/>
              </a:spcAft>
              <a:buSzPct val="130000"/>
              <a:buFont typeface="Wingdings" pitchFamily="2" charset="2"/>
              <a:buChar char="§"/>
            </a:pPr>
            <a:r>
              <a:rPr lang="de-DE" sz="2000"/>
              <a:t>Area: </a:t>
            </a:r>
            <a:r>
              <a:rPr lang="en-US" sz="2000"/>
              <a:t>316 km²</a:t>
            </a:r>
          </a:p>
          <a:p>
            <a:pPr indent="287338">
              <a:lnSpc>
                <a:spcPts val="2700"/>
              </a:lnSpc>
              <a:spcAft>
                <a:spcPts val="600"/>
              </a:spcAft>
              <a:buSzPct val="130000"/>
              <a:buFont typeface="Wingdings" pitchFamily="2" charset="2"/>
              <a:buChar char="§"/>
            </a:pPr>
            <a:r>
              <a:rPr lang="en-US" sz="2000"/>
              <a:t>Unemployment rate</a:t>
            </a:r>
            <a:r>
              <a:rPr lang="de-DE" sz="2000"/>
              <a:t>: </a:t>
            </a:r>
            <a:r>
              <a:rPr lang="en-US" sz="2000"/>
              <a:t>6,7%</a:t>
            </a:r>
          </a:p>
          <a:p>
            <a:pPr indent="287338">
              <a:lnSpc>
                <a:spcPts val="2700"/>
              </a:lnSpc>
              <a:spcAft>
                <a:spcPts val="600"/>
              </a:spcAft>
              <a:buSzPct val="130000"/>
              <a:buFont typeface="Wingdings" pitchFamily="2" charset="2"/>
              <a:buChar char="§"/>
            </a:pPr>
            <a:r>
              <a:rPr lang="en-US" sz="2000"/>
              <a:t>2013: 2200 applications </a:t>
            </a:r>
            <a:br>
              <a:rPr lang="en-US" sz="2000"/>
            </a:br>
            <a:r>
              <a:rPr lang="en-US" sz="2000"/>
              <a:t>    4,5 per 1000 inhabitants</a:t>
            </a:r>
          </a:p>
          <a:p>
            <a:pPr indent="287338">
              <a:lnSpc>
                <a:spcPts val="2700"/>
              </a:lnSpc>
              <a:spcAft>
                <a:spcPts val="600"/>
              </a:spcAft>
              <a:buSzPct val="130000"/>
              <a:buFont typeface="Wingdings" pitchFamily="2" charset="2"/>
              <a:buChar char="§"/>
            </a:pPr>
            <a:r>
              <a:rPr lang="de-DE" sz="2000"/>
              <a:t>Countries of origin: Somalia,</a:t>
            </a:r>
            <a:br>
              <a:rPr lang="de-DE" sz="2000"/>
            </a:br>
            <a:r>
              <a:rPr lang="de-DE" sz="2000"/>
              <a:t>    Eritrea, Syria, Libya, Nigeria</a:t>
            </a:r>
          </a:p>
          <a:p>
            <a:pPr indent="287338">
              <a:lnSpc>
                <a:spcPts val="2700"/>
              </a:lnSpc>
              <a:spcAft>
                <a:spcPts val="600"/>
              </a:spcAft>
              <a:buSzPct val="130000"/>
              <a:buFont typeface="Wingdings" pitchFamily="2" charset="2"/>
              <a:buChar char="§"/>
            </a:pPr>
            <a:r>
              <a:rPr lang="de-DE" sz="2000"/>
              <a:t>Government (MLP)</a:t>
            </a:r>
            <a:br>
              <a:rPr lang="de-DE" sz="2000"/>
            </a:br>
            <a:r>
              <a:rPr lang="de-DE" sz="2000"/>
              <a:t>    President: Marie Louise Coleiro</a:t>
            </a:r>
            <a:br>
              <a:rPr lang="de-DE" sz="2000"/>
            </a:br>
            <a:r>
              <a:rPr lang="de-DE" sz="2000"/>
              <a:t>    Preca, since 2014</a:t>
            </a:r>
          </a:p>
          <a:p>
            <a:pPr indent="287338">
              <a:lnSpc>
                <a:spcPts val="2700"/>
              </a:lnSpc>
              <a:spcAft>
                <a:spcPts val="600"/>
              </a:spcAft>
              <a:buSzPct val="130000"/>
            </a:pPr>
            <a:r>
              <a:rPr lang="de-DE" sz="2000"/>
              <a:t>Prime minister: Joseph Muscat,</a:t>
            </a:r>
            <a:br>
              <a:rPr lang="de-DE" sz="2000"/>
            </a:br>
            <a:r>
              <a:rPr lang="de-DE" sz="2000"/>
              <a:t>    since 2013</a:t>
            </a:r>
          </a:p>
          <a:p>
            <a:pPr indent="287338">
              <a:lnSpc>
                <a:spcPts val="2700"/>
              </a:lnSpc>
              <a:spcAft>
                <a:spcPts val="600"/>
              </a:spcAft>
              <a:buSzPct val="130000"/>
              <a:buFont typeface="Wingdings" pitchFamily="2" charset="2"/>
              <a:buChar char="§"/>
            </a:pPr>
            <a:endParaRPr lang="de-DE" sz="2000"/>
          </a:p>
        </p:txBody>
      </p:sp>
      <p:sp>
        <p:nvSpPr>
          <p:cNvPr id="19460" name="Textfeld 8"/>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r>
              <a:rPr lang="de-DE" sz="1000" b="1">
                <a:solidFill>
                  <a:srgbClr val="003560"/>
                </a:solidFill>
              </a:rPr>
              <a:t>MAREM – Workshop | 04.07.2014 | Mona Rosenberg, Dorina Hackmann</a:t>
            </a:r>
            <a:endParaRPr lang="de-DE" sz="1000">
              <a:solidFill>
                <a:srgbClr val="003560"/>
              </a:solidFill>
            </a:endParaRPr>
          </a:p>
        </p:txBody>
      </p:sp>
      <p:sp>
        <p:nvSpPr>
          <p:cNvPr id="19461" name="Rectangle 12"/>
          <p:cNvSpPr>
            <a:spLocks noGrp="1" noChangeArrowheads="1"/>
          </p:cNvSpPr>
          <p:nvPr/>
        </p:nvSpPr>
        <p:spPr bwMode="auto">
          <a:xfrm>
            <a:off x="503238" y="3151188"/>
            <a:ext cx="9074150" cy="1260475"/>
          </a:xfrm>
          <a:prstGeom prst="rect">
            <a:avLst/>
          </a:prstGeom>
          <a:noFill/>
          <a:ln w="9525">
            <a:noFill/>
            <a:miter lim="800000"/>
            <a:headEnd/>
            <a:tailEnd/>
          </a:ln>
        </p:spPr>
        <p:txBody>
          <a:bodyPr/>
          <a:lstStyle/>
          <a:p>
            <a:pPr algn="ctr" eaLnBrk="0" hangingPunct="0"/>
            <a:endParaRPr lang="de-DE" sz="4900"/>
          </a:p>
        </p:txBody>
      </p:sp>
      <p:sp>
        <p:nvSpPr>
          <p:cNvPr id="19462" name="Rectangle 12"/>
          <p:cNvSpPr>
            <a:spLocks noGrp="1" noChangeArrowheads="1"/>
          </p:cNvSpPr>
          <p:nvPr/>
        </p:nvSpPr>
        <p:spPr bwMode="auto">
          <a:xfrm>
            <a:off x="146050" y="152400"/>
            <a:ext cx="9072563" cy="1260475"/>
          </a:xfrm>
          <a:prstGeom prst="rect">
            <a:avLst/>
          </a:prstGeom>
          <a:noFill/>
          <a:ln w="9525">
            <a:noFill/>
            <a:miter lim="800000"/>
            <a:headEnd/>
            <a:tailEnd/>
          </a:ln>
        </p:spPr>
        <p:txBody>
          <a:bodyPr/>
          <a:lstStyle/>
          <a:p>
            <a:pPr algn="ctr" eaLnBrk="0" hangingPunct="0"/>
            <a:endParaRPr lang="de-DE" sz="4900"/>
          </a:p>
        </p:txBody>
      </p:sp>
      <p:pic>
        <p:nvPicPr>
          <p:cNvPr id="19463" name="Picture 2" descr="http://upload.wikimedia.org/wikipedia/commons/thumb/9/9b/General_map_of_Malta.svg/502px-General_map_of_Malta.svg.png"/>
          <p:cNvPicPr>
            <a:picLocks noChangeAspect="1" noChangeArrowheads="1"/>
          </p:cNvPicPr>
          <p:nvPr/>
        </p:nvPicPr>
        <p:blipFill>
          <a:blip r:embed="rId3"/>
          <a:srcRect/>
          <a:stretch>
            <a:fillRect/>
          </a:stretch>
        </p:blipFill>
        <p:spPr bwMode="auto">
          <a:xfrm>
            <a:off x="4179888" y="1993900"/>
            <a:ext cx="5900737" cy="508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feld 16"/>
          <p:cNvSpPr txBox="1">
            <a:spLocks noChangeArrowheads="1"/>
          </p:cNvSpPr>
          <p:nvPr/>
        </p:nvSpPr>
        <p:spPr bwMode="auto">
          <a:xfrm>
            <a:off x="0" y="1746250"/>
            <a:ext cx="3971925" cy="4991100"/>
          </a:xfrm>
          <a:prstGeom prst="rect">
            <a:avLst/>
          </a:prstGeom>
          <a:noFill/>
          <a:ln w="9525">
            <a:noFill/>
            <a:miter lim="800000"/>
            <a:headEnd/>
            <a:tailEnd/>
          </a:ln>
        </p:spPr>
        <p:txBody>
          <a:bodyPr lIns="0" tIns="0" rIns="0" bIns="0">
            <a:spAutoFit/>
          </a:bodyPr>
          <a:lstStyle/>
          <a:p>
            <a:pPr indent="287338">
              <a:lnSpc>
                <a:spcPts val="2700"/>
              </a:lnSpc>
              <a:spcAft>
                <a:spcPts val="600"/>
              </a:spcAft>
              <a:buSzPct val="130000"/>
              <a:buFont typeface="Wingdings" pitchFamily="2" charset="2"/>
              <a:buChar char="§"/>
            </a:pPr>
            <a:r>
              <a:rPr lang="de-DE" sz="2000"/>
              <a:t>Centralized asylum procedure: </a:t>
            </a:r>
            <a:br>
              <a:rPr lang="de-DE" sz="2000"/>
            </a:br>
            <a:r>
              <a:rPr lang="de-DE" sz="2000"/>
              <a:t>  Detention Centers, Open Centers</a:t>
            </a:r>
          </a:p>
          <a:p>
            <a:pPr indent="287338">
              <a:lnSpc>
                <a:spcPts val="2700"/>
              </a:lnSpc>
              <a:spcAft>
                <a:spcPts val="600"/>
              </a:spcAft>
              <a:buSzPct val="130000"/>
              <a:buFont typeface="Wingdings" pitchFamily="2" charset="2"/>
              <a:buChar char="§"/>
            </a:pPr>
            <a:r>
              <a:rPr lang="de-DE" sz="2000"/>
              <a:t>Protection: Refugee status, </a:t>
            </a:r>
            <a:br>
              <a:rPr lang="de-DE" sz="2000"/>
            </a:br>
            <a:r>
              <a:rPr lang="de-DE" sz="2000"/>
              <a:t>Subsidiary protection, Temporary Humanitarian Protection</a:t>
            </a:r>
            <a:br>
              <a:rPr lang="de-DE" sz="2000"/>
            </a:br>
            <a:r>
              <a:rPr lang="de-DE" sz="2000"/>
              <a:t>(</a:t>
            </a:r>
            <a:r>
              <a:rPr lang="de-DE" sz="2000">
                <a:sym typeface="Wingdings" pitchFamily="2" charset="2"/>
              </a:rPr>
              <a:t> </a:t>
            </a:r>
            <a:r>
              <a:rPr lang="de-DE" sz="2000"/>
              <a:t>THP new)</a:t>
            </a:r>
          </a:p>
          <a:p>
            <a:pPr indent="287338">
              <a:lnSpc>
                <a:spcPts val="2700"/>
              </a:lnSpc>
              <a:spcAft>
                <a:spcPts val="600"/>
              </a:spcAft>
              <a:buSzPct val="130000"/>
              <a:buFont typeface="Wingdings" pitchFamily="2" charset="2"/>
              <a:buChar char="§"/>
            </a:pPr>
            <a:r>
              <a:rPr lang="de-DE" sz="2000"/>
              <a:t>History:</a:t>
            </a:r>
            <a:br>
              <a:rPr lang="de-DE" sz="2000"/>
            </a:br>
            <a:r>
              <a:rPr lang="de-DE" sz="2000">
                <a:sym typeface="Wingdings" pitchFamily="2" charset="2"/>
              </a:rPr>
              <a:t> Independence in 1964</a:t>
            </a:r>
            <a:br>
              <a:rPr lang="de-DE" sz="2000">
                <a:sym typeface="Wingdings" pitchFamily="2" charset="2"/>
              </a:rPr>
            </a:br>
            <a:r>
              <a:rPr lang="de-DE" sz="2000">
                <a:sym typeface="Wingdings" pitchFamily="2" charset="2"/>
              </a:rPr>
              <a:t> </a:t>
            </a:r>
            <a:r>
              <a:rPr lang="en-US" sz="2000"/>
              <a:t>Geneva Convention in 1971</a:t>
            </a:r>
            <a:br>
              <a:rPr lang="en-US" sz="2000"/>
            </a:br>
            <a:r>
              <a:rPr lang="en-US" sz="2000">
                <a:sym typeface="Wingdings" pitchFamily="2" charset="2"/>
              </a:rPr>
              <a:t> </a:t>
            </a:r>
            <a:r>
              <a:rPr lang="en-US" sz="2000"/>
              <a:t>Refugee Act in 2000, </a:t>
            </a:r>
            <a:br>
              <a:rPr lang="en-US" sz="2000"/>
            </a:br>
            <a:r>
              <a:rPr lang="en-US" sz="2000">
                <a:sym typeface="Wingdings" pitchFamily="2" charset="2"/>
              </a:rPr>
              <a:t> </a:t>
            </a:r>
            <a:r>
              <a:rPr lang="en-US" sz="2000"/>
              <a:t>Office of the Refugee Commissioner opened in 2001</a:t>
            </a:r>
            <a:br>
              <a:rPr lang="en-US" sz="2000"/>
            </a:br>
            <a:r>
              <a:rPr lang="en-US" sz="2000">
                <a:sym typeface="Wingdings" pitchFamily="2" charset="2"/>
              </a:rPr>
              <a:t> </a:t>
            </a:r>
            <a:r>
              <a:rPr lang="en-US" sz="2000"/>
              <a:t>Malta joined EU in 2004</a:t>
            </a:r>
          </a:p>
          <a:p>
            <a:pPr indent="287338"/>
            <a:r>
              <a:rPr lang="de-DE" sz="2000">
                <a:sym typeface="Wingdings" pitchFamily="2" charset="2"/>
              </a:rPr>
              <a:t> Part of Schengen Area</a:t>
            </a:r>
            <a:endParaRPr lang="de-DE" sz="2000"/>
          </a:p>
        </p:txBody>
      </p:sp>
      <p:pic>
        <p:nvPicPr>
          <p:cNvPr id="21506" name="Picture 2" descr="http://upload.wikimedia.org/wikipedia/commons/thumb/9/9b/General_map_of_Malta.svg/502px-General_map_of_Malta.svg.png"/>
          <p:cNvPicPr>
            <a:picLocks noChangeAspect="1" noChangeArrowheads="1"/>
          </p:cNvPicPr>
          <p:nvPr/>
        </p:nvPicPr>
        <p:blipFill>
          <a:blip r:embed="rId3"/>
          <a:srcRect/>
          <a:stretch>
            <a:fillRect/>
          </a:stretch>
        </p:blipFill>
        <p:spPr bwMode="auto">
          <a:xfrm>
            <a:off x="4179888" y="1746250"/>
            <a:ext cx="5900737" cy="5089525"/>
          </a:xfrm>
          <a:prstGeom prst="rect">
            <a:avLst/>
          </a:prstGeom>
          <a:noFill/>
          <a:ln w="9525">
            <a:noFill/>
            <a:miter lim="800000"/>
            <a:headEnd/>
            <a:tailEnd/>
          </a:ln>
        </p:spPr>
      </p:pic>
      <p:sp>
        <p:nvSpPr>
          <p:cNvPr id="21507" name="Textfeld 8"/>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r>
              <a:rPr lang="de-DE" sz="1000" b="1">
                <a:solidFill>
                  <a:srgbClr val="003560"/>
                </a:solidFill>
              </a:rPr>
              <a:t>MAREM – Workshop | 04.07.2014 | Mona Rosenberg, Dorina Hackmann</a:t>
            </a:r>
            <a:endParaRPr lang="de-DE" sz="1000">
              <a:solidFill>
                <a:srgbClr val="003560"/>
              </a:solidFill>
            </a:endParaRPr>
          </a:p>
        </p:txBody>
      </p:sp>
      <p:sp>
        <p:nvSpPr>
          <p:cNvPr id="21508" name="Textfeld 7"/>
          <p:cNvSpPr txBox="1">
            <a:spLocks noChangeArrowheads="1"/>
          </p:cNvSpPr>
          <p:nvPr/>
        </p:nvSpPr>
        <p:spPr bwMode="auto">
          <a:xfrm>
            <a:off x="436563" y="1184275"/>
            <a:ext cx="7216775" cy="457200"/>
          </a:xfrm>
          <a:prstGeom prst="rect">
            <a:avLst/>
          </a:prstGeom>
          <a:noFill/>
          <a:ln w="9525">
            <a:noFill/>
            <a:miter lim="800000"/>
            <a:headEnd/>
            <a:tailEnd/>
          </a:ln>
        </p:spPr>
        <p:txBody>
          <a:bodyPr lIns="0" tIns="0" rIns="0" bIns="0">
            <a:spAutoFit/>
          </a:bodyPr>
          <a:lstStyle/>
          <a:p>
            <a:r>
              <a:rPr lang="de-DE" sz="3000" b="1">
                <a:solidFill>
                  <a:srgbClr val="003560"/>
                </a:solidFill>
              </a:rPr>
              <a:t>Basic information</a:t>
            </a:r>
            <a:endParaRPr lang="de-DE" sz="3000">
              <a:solidFill>
                <a:srgbClr val="0035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23554" name="Textfeld 8"/>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r>
              <a:rPr lang="de-DE" sz="1000" b="1">
                <a:solidFill>
                  <a:srgbClr val="003560"/>
                </a:solidFill>
              </a:rPr>
              <a:t>MAREM – Workshop | 04.07.2014 | Mona Rosenberg, Dorina Hackmann</a:t>
            </a:r>
            <a:endParaRPr lang="de-DE" sz="1000">
              <a:solidFill>
                <a:srgbClr val="003560"/>
              </a:solidFill>
            </a:endParaRPr>
          </a:p>
        </p:txBody>
      </p:sp>
      <p:sp>
        <p:nvSpPr>
          <p:cNvPr id="23555" name="Rectangle 13"/>
          <p:cNvSpPr>
            <a:spLocks noGrp="1" noChangeArrowheads="1"/>
          </p:cNvSpPr>
          <p:nvPr>
            <p:ph type="body" idx="4294967295"/>
          </p:nvPr>
        </p:nvSpPr>
        <p:spPr bwMode="auto">
          <a:xfrm>
            <a:off x="504825" y="1154113"/>
            <a:ext cx="8677275" cy="5761037"/>
          </a:xfrm>
          <a:prstGeom prst="rect">
            <a:avLst/>
          </a:prstGeom>
          <a:noFill/>
          <a:ln>
            <a:miter lim="800000"/>
            <a:headEnd/>
            <a:tailEnd/>
          </a:ln>
        </p:spPr>
        <p:txBody>
          <a:bodyPr/>
          <a:lstStyle/>
          <a:p>
            <a:pPr eaLnBrk="1" hangingPunct="1">
              <a:lnSpc>
                <a:spcPct val="80000"/>
              </a:lnSpc>
              <a:spcBef>
                <a:spcPct val="0"/>
              </a:spcBef>
              <a:buFontTx/>
              <a:buNone/>
            </a:pPr>
            <a:r>
              <a:rPr lang="de-DE" sz="3000" b="1" smtClean="0">
                <a:solidFill>
                  <a:srgbClr val="003560"/>
                </a:solidFill>
              </a:rPr>
              <a:t>Research question</a:t>
            </a:r>
          </a:p>
          <a:p>
            <a:pPr eaLnBrk="1" hangingPunct="1">
              <a:lnSpc>
                <a:spcPct val="80000"/>
              </a:lnSpc>
              <a:spcBef>
                <a:spcPct val="0"/>
              </a:spcBef>
              <a:buFontTx/>
              <a:buNone/>
            </a:pPr>
            <a:endParaRPr lang="de-DE" sz="3000" b="1" smtClean="0">
              <a:solidFill>
                <a:srgbClr val="003560"/>
              </a:solidFill>
            </a:endParaRPr>
          </a:p>
          <a:p>
            <a:pPr eaLnBrk="1" hangingPunct="1">
              <a:spcBef>
                <a:spcPct val="0"/>
              </a:spcBef>
              <a:buFontTx/>
              <a:buNone/>
            </a:pPr>
            <a:r>
              <a:rPr lang="de-DE" sz="3200" smtClean="0">
                <a:solidFill>
                  <a:srgbClr val="003560"/>
                </a:solidFill>
              </a:rPr>
              <a:t>   </a:t>
            </a:r>
            <a:r>
              <a:rPr lang="de-DE" sz="3200" smtClean="0"/>
              <a:t>In how far does the way Maltese local actors deal with the problem of refugees confirm the validity of the </a:t>
            </a:r>
            <a:r>
              <a:rPr lang="de-DE" sz="3200" b="1" smtClean="0"/>
              <a:t>m</a:t>
            </a:r>
            <a:r>
              <a:rPr lang="en-US" sz="3200" b="1" smtClean="0"/>
              <a:t>ultilevel institutionalist collective actors approach</a:t>
            </a:r>
            <a:r>
              <a:rPr lang="de-DE" sz="3200" smtClean="0"/>
              <a:t>?</a:t>
            </a:r>
          </a:p>
          <a:p>
            <a:pPr eaLnBrk="1" hangingPunct="1">
              <a:spcBef>
                <a:spcPct val="0"/>
              </a:spcBef>
              <a:buFontTx/>
              <a:buNone/>
            </a:pPr>
            <a:endParaRPr lang="de-DE" sz="3200" smtClean="0"/>
          </a:p>
          <a:p>
            <a:r>
              <a:rPr lang="en-US" sz="2000" b="1" smtClean="0"/>
              <a:t>Multilevel institutionalist collective actors approach:</a:t>
            </a:r>
            <a:br>
              <a:rPr lang="en-US" sz="2000" b="1" smtClean="0"/>
            </a:br>
            <a:r>
              <a:rPr lang="en-US" sz="2000" smtClean="0"/>
              <a:t>Different collective actors’ aims and strategies at European, national and local level; many different “talks and actions”, in many fields and at all levels tensions between “talk and action”, but in the long run decoupling of “talk” and “action” impossible </a:t>
            </a:r>
          </a:p>
          <a:p>
            <a:pPr eaLnBrk="1" hangingPunct="1">
              <a:lnSpc>
                <a:spcPct val="80000"/>
              </a:lnSpc>
              <a:spcBef>
                <a:spcPct val="0"/>
              </a:spcBef>
              <a:buFontTx/>
              <a:buNone/>
            </a:pPr>
            <a:endParaRPr lang="de-DE" sz="4000" smtClean="0"/>
          </a:p>
          <a:p>
            <a:pPr eaLnBrk="1" hangingPunct="1">
              <a:lnSpc>
                <a:spcPct val="80000"/>
              </a:lnSpc>
              <a:spcBef>
                <a:spcPct val="0"/>
              </a:spcBef>
              <a:buFontTx/>
              <a:buNone/>
            </a:pPr>
            <a:endParaRPr lang="en-US" sz="2200" b="1" smtClean="0"/>
          </a:p>
          <a:p>
            <a:pPr eaLnBrk="1" hangingPunct="1">
              <a:lnSpc>
                <a:spcPct val="80000"/>
              </a:lnSpc>
              <a:spcBef>
                <a:spcPct val="0"/>
              </a:spcBef>
              <a:buFontTx/>
              <a:buNone/>
            </a:pPr>
            <a:endParaRPr lang="de-DE" sz="1400" b="1" smtClean="0">
              <a:solidFill>
                <a:srgbClr val="003560"/>
              </a:solidFill>
            </a:endParaRPr>
          </a:p>
          <a:p>
            <a:pPr eaLnBrk="1" hangingPunct="1">
              <a:lnSpc>
                <a:spcPct val="80000"/>
              </a:lnSpc>
              <a:spcBef>
                <a:spcPct val="0"/>
              </a:spcBef>
              <a:buFontTx/>
              <a:buNone/>
            </a:pPr>
            <a:endParaRPr lang="de-DE" sz="22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de-DE" sz="3000" b="1" smtClean="0">
                <a:solidFill>
                  <a:srgbClr val="003560"/>
                </a:solidFill>
              </a:rPr>
              <a:t>State of the art</a:t>
            </a:r>
            <a:br>
              <a:rPr lang="de-DE" sz="3000" b="1" smtClean="0">
                <a:solidFill>
                  <a:srgbClr val="003560"/>
                </a:solidFill>
              </a:rPr>
            </a:br>
            <a:endParaRPr lang="de-DE" sz="3000" b="1" smtClean="0">
              <a:solidFill>
                <a:srgbClr val="003560"/>
              </a:solidFill>
            </a:endParaRPr>
          </a:p>
        </p:txBody>
      </p:sp>
      <p:sp>
        <p:nvSpPr>
          <p:cNvPr id="25602" name="Rectangle 3"/>
          <p:cNvSpPr>
            <a:spLocks noGrp="1" noChangeArrowheads="1"/>
          </p:cNvSpPr>
          <p:nvPr>
            <p:ph type="body" idx="1"/>
          </p:nvPr>
        </p:nvSpPr>
        <p:spPr bwMode="auto">
          <a:xfrm>
            <a:off x="504825" y="1763713"/>
            <a:ext cx="8601075" cy="4991100"/>
          </a:xfrm>
          <a:noFill/>
          <a:ln>
            <a:miter lim="800000"/>
            <a:headEnd/>
            <a:tailEnd/>
          </a:ln>
        </p:spPr>
        <p:txBody>
          <a:bodyPr vert="horz" wrap="square" lIns="91440" tIns="45720" rIns="91440" bIns="45720" numCol="1" anchor="t" anchorCtr="0" compatLnSpc="1">
            <a:prstTxWarp prst="textNoShape">
              <a:avLst/>
            </a:prstTxWarp>
          </a:bodyPr>
          <a:lstStyle/>
          <a:p>
            <a:endParaRPr lang="de-DE" sz="2400" smtClean="0"/>
          </a:p>
          <a:p>
            <a:r>
              <a:rPr lang="de-DE" sz="2400" smtClean="0"/>
              <a:t>Debono, Daniela, 2013. </a:t>
            </a:r>
            <a:r>
              <a:rPr lang="en-US" sz="2400" smtClean="0"/>
              <a:t>‘Less than human’: the detention of irregular immigrants in Malta. </a:t>
            </a:r>
          </a:p>
          <a:p>
            <a:endParaRPr lang="de-DE" sz="2400" smtClean="0"/>
          </a:p>
          <a:p>
            <a:r>
              <a:rPr lang="en-US" sz="2400" smtClean="0"/>
              <a:t>Bernadie-Tahir, Nathalie / Schmoll, Camille, 2014. Opening up the island: a 'counter-islandness' approach to migration in Malta.</a:t>
            </a:r>
          </a:p>
          <a:p>
            <a:endParaRPr lang="en-US" sz="2400" smtClean="0"/>
          </a:p>
          <a:p>
            <a:pPr eaLnBrk="1" hangingPunct="1">
              <a:spcBef>
                <a:spcPct val="0"/>
              </a:spcBef>
            </a:pPr>
            <a:r>
              <a:rPr lang="en-US" sz="2400" smtClean="0"/>
              <a:t>We did not find literature/ studies which answer our research question</a:t>
            </a:r>
            <a:endParaRPr lang="de-DE" sz="2400" smtClean="0"/>
          </a:p>
          <a:p>
            <a:endParaRPr lang="de-DE" sz="2400" smtClean="0"/>
          </a:p>
          <a:p>
            <a:pPr>
              <a:buFont typeface="Arial" charset="0"/>
              <a:buNone/>
            </a:pPr>
            <a:endParaRPr lang="de-DE" smtClean="0"/>
          </a:p>
        </p:txBody>
      </p:sp>
      <p:sp>
        <p:nvSpPr>
          <p:cNvPr id="25603" name="Textfeld 8"/>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r>
              <a:rPr lang="de-DE" sz="1000" b="1">
                <a:solidFill>
                  <a:srgbClr val="003560"/>
                </a:solidFill>
              </a:rPr>
              <a:t>MAREM – Workshop | 04.07.2014 | Mona Rosenberg, Dorina Hackmann</a:t>
            </a:r>
            <a:endParaRPr lang="de-DE" sz="1000">
              <a:solidFill>
                <a:srgbClr val="0035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971"/>
          <p:cNvSpPr txBox="1">
            <a:spLocks noChangeArrowheads="1"/>
          </p:cNvSpPr>
          <p:nvPr/>
        </p:nvSpPr>
        <p:spPr bwMode="auto">
          <a:xfrm>
            <a:off x="266700" y="398463"/>
            <a:ext cx="6375400" cy="579437"/>
          </a:xfrm>
          <a:prstGeom prst="rect">
            <a:avLst/>
          </a:prstGeom>
          <a:noFill/>
          <a:ln w="9525">
            <a:noFill/>
            <a:miter lim="800000"/>
            <a:headEnd/>
            <a:tailEnd/>
          </a:ln>
        </p:spPr>
        <p:txBody>
          <a:bodyPr>
            <a:spAutoFit/>
          </a:bodyPr>
          <a:lstStyle/>
          <a:p>
            <a:pPr defTabSz="914400"/>
            <a:r>
              <a:rPr lang="de-DE" sz="3200" b="1">
                <a:solidFill>
                  <a:srgbClr val="003560"/>
                </a:solidFill>
              </a:rPr>
              <a:t>Data analysis</a:t>
            </a:r>
            <a:endParaRPr lang="de-DE" sz="3200"/>
          </a:p>
        </p:txBody>
      </p:sp>
      <p:sp>
        <p:nvSpPr>
          <p:cNvPr id="27650" name="Textfeld 8"/>
          <p:cNvSpPr txBox="1">
            <a:spLocks noChangeArrowheads="1"/>
          </p:cNvSpPr>
          <p:nvPr/>
        </p:nvSpPr>
        <p:spPr bwMode="auto">
          <a:xfrm>
            <a:off x="468313" y="7218363"/>
            <a:ext cx="8429625" cy="153987"/>
          </a:xfrm>
          <a:prstGeom prst="rect">
            <a:avLst/>
          </a:prstGeom>
          <a:noFill/>
          <a:ln w="9525">
            <a:noFill/>
            <a:miter lim="800000"/>
            <a:headEnd/>
            <a:tailEnd/>
          </a:ln>
        </p:spPr>
        <p:txBody>
          <a:bodyPr lIns="0" tIns="0" rIns="0" bIns="0">
            <a:spAutoFit/>
          </a:bodyPr>
          <a:lstStyle/>
          <a:p>
            <a:r>
              <a:rPr lang="de-DE" sz="1000" b="1">
                <a:solidFill>
                  <a:srgbClr val="003560"/>
                </a:solidFill>
              </a:rPr>
              <a:t>MAREM – Workshop | 04.07.2014 | Mona Rosenberg, Dorina Hackmann</a:t>
            </a:r>
            <a:endParaRPr lang="de-DE" sz="1000">
              <a:solidFill>
                <a:srgbClr val="003560"/>
              </a:solidFill>
            </a:endParaRPr>
          </a:p>
        </p:txBody>
      </p:sp>
      <p:graphicFrame>
        <p:nvGraphicFramePr>
          <p:cNvPr id="27876" name="Group 228"/>
          <p:cNvGraphicFramePr>
            <a:graphicFrameLocks noGrp="1"/>
          </p:cNvGraphicFramePr>
          <p:nvPr>
            <p:extLst>
              <p:ext uri="{D42A27DB-BD31-4B8C-83A1-F6EECF244321}">
                <p14:modId xmlns:p14="http://schemas.microsoft.com/office/powerpoint/2010/main" val="308630031"/>
              </p:ext>
            </p:extLst>
          </p:nvPr>
        </p:nvGraphicFramePr>
        <p:xfrm>
          <a:off x="143768" y="1476375"/>
          <a:ext cx="8981182" cy="5607051"/>
        </p:xfrm>
        <a:graphic>
          <a:graphicData uri="http://schemas.openxmlformats.org/drawingml/2006/table">
            <a:tbl>
              <a:tblPr/>
              <a:tblGrid>
                <a:gridCol w="876371"/>
                <a:gridCol w="2518756"/>
                <a:gridCol w="2336990"/>
                <a:gridCol w="1863100"/>
                <a:gridCol w="1385965"/>
              </a:tblGrid>
              <a:tr h="1508125">
                <a:tc>
                  <a:txBody>
                    <a:body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Times New Roman" pitchFamily="18" charset="0"/>
                        </a:rPr>
                        <a:t>Characteristics</a:t>
                      </a:r>
                      <a:endParaRPr kumimoji="0" lang="de-DE"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1006475"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Times New Roman" pitchFamily="18" charset="0"/>
                        </a:rPr>
                        <a:t>Actor types</a:t>
                      </a:r>
                      <a:endParaRPr kumimoji="0" lang="es-ES" sz="1800" b="0" i="0" u="none" strike="noStrike" cap="none" normalizeH="0" baseline="0" dirty="0" smtClean="0">
                        <a:ln>
                          <a:noFill/>
                        </a:ln>
                        <a:solidFill>
                          <a:schemeClr val="tx1"/>
                        </a:solidFill>
                        <a:effectLst/>
                        <a:latin typeface="Arial" charset="0"/>
                        <a:cs typeface="Arial" charset="0"/>
                      </a:endParaRPr>
                    </a:p>
                  </a:txBody>
                  <a:tcPr horzOverflow="overflow">
                    <a:lnL w="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0" cap="flat" cmpd="sng" algn="ctr">
                      <a:solidFill>
                        <a:srgbClr val="4A7EBB"/>
                      </a:solidFill>
                      <a:prstDash val="solid"/>
                      <a:round/>
                      <a:headEnd type="none" w="med" len="med"/>
                      <a:tailEnd type="none" w="med" len="med"/>
                    </a:lnT>
                    <a:lnB w="0" cap="flat" cmpd="sng" algn="ctr">
                      <a:solidFill>
                        <a:srgbClr val="4A7EBB"/>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Organization</a:t>
                      </a:r>
                      <a:endParaRPr kumimoji="0" lang="es-E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4A7EBB"/>
                      </a:solidFill>
                      <a:prstDash val="solid"/>
                      <a:round/>
                      <a:headEnd type="none" w="med" len="med"/>
                      <a:tailEnd type="none" w="med" len="med"/>
                    </a:lnL>
                    <a:lnR>
                      <a:noFill/>
                    </a:lnR>
                    <a:lnT w="0" cap="flat" cmpd="sng" algn="ctr">
                      <a:solidFill>
                        <a:srgbClr val="4A7EBB"/>
                      </a:solidFill>
                      <a:prstDash val="solid"/>
                      <a:round/>
                      <a:headEnd type="none" w="med" len="med"/>
                      <a:tailEnd type="none" w="med" len="med"/>
                    </a:lnT>
                    <a:lnB w="0" cap="flat" cmpd="sng" algn="ctr">
                      <a:solidFill>
                        <a:srgbClr val="4A7EBB"/>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Times New Roman" pitchFamily="18" charset="0"/>
                        </a:rPr>
                        <a:t>Norms/values</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1006475"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Times New Roman" pitchFamily="18" charset="0"/>
                        </a:rPr>
                        <a:t>(religious, political, human rights etc.)</a:t>
                      </a:r>
                      <a:endParaRPr kumimoji="0" lang="en-GB" sz="18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w="0" cap="flat" cmpd="sng" algn="ctr">
                      <a:solidFill>
                        <a:srgbClr val="4A7EBB"/>
                      </a:solidFill>
                      <a:prstDash val="solid"/>
                      <a:round/>
                      <a:headEnd type="none" w="med" len="med"/>
                      <a:tailEnd type="none" w="med" len="med"/>
                    </a:lnT>
                    <a:lnB w="0" cap="flat" cmpd="sng" algn="ctr">
                      <a:solidFill>
                        <a:srgbClr val="4A7EBB"/>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Times New Roman" pitchFamily="18" charset="0"/>
                        </a:rPr>
                        <a:t>Dominant issue (only on A&amp;R or multiple)</a:t>
                      </a:r>
                      <a:endParaRPr kumimoji="0" lang="en-GB" sz="18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w="0" cap="flat" cmpd="sng" algn="ctr">
                      <a:solidFill>
                        <a:srgbClr val="4A7EBB"/>
                      </a:solidFill>
                      <a:prstDash val="solid"/>
                      <a:round/>
                      <a:headEnd type="none" w="med" len="med"/>
                      <a:tailEnd type="none" w="med" len="med"/>
                    </a:lnT>
                    <a:lnB w="0" cap="flat" cmpd="sng" algn="ctr">
                      <a:solidFill>
                        <a:srgbClr val="4A7EBB"/>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Times New Roman" pitchFamily="18" charset="0"/>
                        </a:rPr>
                        <a:t>Field of legitimation (regional, local, national, EU, global)</a:t>
                      </a:r>
                      <a:endParaRPr kumimoji="0" lang="en-GB" sz="1800" b="0" i="0" u="none" strike="noStrike" cap="none" normalizeH="0" baseline="0" smtClean="0">
                        <a:ln>
                          <a:noFill/>
                        </a:ln>
                        <a:solidFill>
                          <a:schemeClr val="tx1"/>
                        </a:solidFill>
                        <a:effectLst/>
                        <a:latin typeface="Arial" charset="0"/>
                        <a:cs typeface="Arial" charset="0"/>
                      </a:endParaRPr>
                    </a:p>
                  </a:txBody>
                  <a:tcPr horzOverflow="overflow">
                    <a:lnL>
                      <a:noFill/>
                    </a:lnL>
                    <a:lnR w="12700" cap="flat" cmpd="sng" algn="ctr">
                      <a:solidFill>
                        <a:srgbClr val="4A7EBB"/>
                      </a:solidFill>
                      <a:prstDash val="solid"/>
                      <a:round/>
                      <a:headEnd type="none" w="med" len="med"/>
                      <a:tailEnd type="none" w="med" len="med"/>
                    </a:lnR>
                    <a:lnT w="0" cap="flat" cmpd="sng" algn="ctr">
                      <a:solidFill>
                        <a:srgbClr val="4A7EBB"/>
                      </a:solidFill>
                      <a:prstDash val="solid"/>
                      <a:round/>
                      <a:headEnd type="none" w="med" len="med"/>
                      <a:tailEnd type="none" w="med" len="med"/>
                    </a:lnT>
                    <a:lnB w="0" cap="flat" cmpd="sng" algn="ctr">
                      <a:solidFill>
                        <a:srgbClr val="4A7EBB"/>
                      </a:solidFill>
                      <a:prstDash val="solid"/>
                      <a:round/>
                      <a:headEnd type="none" w="med" len="med"/>
                      <a:tailEnd type="none" w="med" len="med"/>
                    </a:lnB>
                    <a:lnTlToBr>
                      <a:noFill/>
                    </a:lnTlToBr>
                    <a:lnBlToTr>
                      <a:noFill/>
                    </a:lnBlToTr>
                    <a:solidFill>
                      <a:srgbClr val="4F81BD"/>
                    </a:solidFill>
                  </a:tcPr>
                </a:tc>
              </a:tr>
              <a:tr h="1760538">
                <a:tc>
                  <a:txBody>
                    <a:body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Times New Roman" pitchFamily="18" charset="0"/>
                        </a:rPr>
                        <a:t>Official-executive actors </a:t>
                      </a:r>
                      <a:endParaRPr kumimoji="0" lang="es-ES" sz="14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0" cap="flat" cmpd="sng" algn="ctr">
                      <a:solidFill>
                        <a:srgbClr val="4A7EBB"/>
                      </a:solidFill>
                      <a:prstDash val="solid"/>
                      <a:round/>
                      <a:headEnd type="none" w="med" len="med"/>
                      <a:tailEnd type="none" w="med" len="med"/>
                    </a:lnT>
                    <a:lnB w="0" cap="flat" cmpd="sng" algn="ctr">
                      <a:solidFill>
                        <a:srgbClr val="4A7EBB"/>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-Former Refugee Commissioner</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1006475"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-Refugee Commissioner</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1006475"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-Assistant Refugee Commissioner</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1006475"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-Primary Health Care</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4A7EBB"/>
                      </a:solidFill>
                      <a:prstDash val="solid"/>
                      <a:round/>
                      <a:headEnd type="none" w="med" len="med"/>
                      <a:tailEnd type="none" w="med" len="med"/>
                    </a:lnL>
                    <a:lnR>
                      <a:noFill/>
                    </a:lnR>
                    <a:lnT w="0" cap="flat" cmpd="sng" algn="ctr">
                      <a:solidFill>
                        <a:srgbClr val="4A7EBB"/>
                      </a:solidFill>
                      <a:prstDash val="solid"/>
                      <a:round/>
                      <a:headEnd type="none" w="med" len="med"/>
                      <a:tailEnd type="none" w="med" len="med"/>
                    </a:lnT>
                    <a:lnB w="0" cap="flat" cmpd="sng" algn="ctr">
                      <a:solidFill>
                        <a:srgbClr val="4A7EBB"/>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Protection of the Maltese state </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lnL>
                      <a:noFill/>
                    </a:lnL>
                    <a:lnR>
                      <a:noFill/>
                    </a:lnR>
                    <a:lnT w="0" cap="flat" cmpd="sng" algn="ctr">
                      <a:solidFill>
                        <a:srgbClr val="4A7EBB"/>
                      </a:solidFill>
                      <a:prstDash val="solid"/>
                      <a:round/>
                      <a:headEnd type="none" w="med" len="med"/>
                      <a:tailEnd type="none" w="med" len="med"/>
                    </a:lnT>
                    <a:lnB w="0" cap="flat" cmpd="sng" algn="ctr">
                      <a:solidFill>
                        <a:srgbClr val="4A7EBB"/>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A&amp;R</a:t>
                      </a:r>
                      <a:br>
                        <a:rPr kumimoji="0" lang="en-GB" sz="1400" b="0" i="0" u="none" strike="noStrike" cap="none" normalizeH="0" baseline="0" smtClean="0">
                          <a:ln>
                            <a:noFill/>
                          </a:ln>
                          <a:solidFill>
                            <a:schemeClr val="tx1"/>
                          </a:solidFill>
                          <a:effectLst/>
                          <a:latin typeface="Arial" charset="0"/>
                          <a:cs typeface="Times New Roman" pitchFamily="18" charset="0"/>
                        </a:rPr>
                      </a:br>
                      <a:r>
                        <a:rPr kumimoji="0" lang="en-GB" sz="1400" b="0" i="0" u="none" strike="noStrike" cap="none" normalizeH="0" baseline="0" smtClean="0">
                          <a:ln>
                            <a:noFill/>
                          </a:ln>
                          <a:solidFill>
                            <a:schemeClr val="tx1"/>
                          </a:solidFill>
                          <a:effectLst/>
                          <a:latin typeface="Arial" charset="0"/>
                          <a:cs typeface="Times New Roman" pitchFamily="18" charset="0"/>
                        </a:rPr>
                        <a:t/>
                      </a:r>
                      <a:br>
                        <a:rPr kumimoji="0" lang="en-GB" sz="1400" b="0" i="0" u="none" strike="noStrike" cap="none" normalizeH="0" baseline="0" smtClean="0">
                          <a:ln>
                            <a:noFill/>
                          </a:ln>
                          <a:solidFill>
                            <a:schemeClr val="tx1"/>
                          </a:solidFill>
                          <a:effectLst/>
                          <a:latin typeface="Arial" charset="0"/>
                          <a:cs typeface="Times New Roman" pitchFamily="18" charset="0"/>
                        </a:rPr>
                      </a:br>
                      <a:r>
                        <a:rPr kumimoji="0" lang="en-GB" sz="1400" b="0" i="0" u="none" strike="noStrike" cap="none" normalizeH="0" baseline="0" smtClean="0">
                          <a:ln>
                            <a:noFill/>
                          </a:ln>
                          <a:solidFill>
                            <a:schemeClr val="tx1"/>
                          </a:solidFill>
                          <a:effectLst/>
                          <a:latin typeface="Arial" charset="0"/>
                          <a:cs typeface="Times New Roman" pitchFamily="18" charset="0"/>
                        </a:rPr>
                        <a:t/>
                      </a:r>
                      <a:br>
                        <a:rPr kumimoji="0" lang="en-GB" sz="1400" b="0" i="0" u="none" strike="noStrike" cap="none" normalizeH="0" baseline="0" smtClean="0">
                          <a:ln>
                            <a:noFill/>
                          </a:ln>
                          <a:solidFill>
                            <a:schemeClr val="tx1"/>
                          </a:solidFill>
                          <a:effectLst/>
                          <a:latin typeface="Arial" charset="0"/>
                          <a:cs typeface="Times New Roman" pitchFamily="18" charset="0"/>
                        </a:rPr>
                      </a:br>
                      <a:r>
                        <a:rPr kumimoji="0" lang="en-GB" sz="1400" b="0" i="0" u="none" strike="noStrike" cap="none" normalizeH="0" baseline="0" smtClean="0">
                          <a:ln>
                            <a:noFill/>
                          </a:ln>
                          <a:solidFill>
                            <a:schemeClr val="tx1"/>
                          </a:solidFill>
                          <a:effectLst/>
                          <a:latin typeface="Arial" charset="0"/>
                          <a:cs typeface="Times New Roman" pitchFamily="18" charset="0"/>
                        </a:rPr>
                        <a:t>A&amp;R</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1006475"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A&amp;R</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1006475"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multiple</a:t>
                      </a:r>
                      <a:endParaRPr kumimoji="0" lang="en-GB" sz="14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w="0" cap="flat" cmpd="sng" algn="ctr">
                      <a:solidFill>
                        <a:srgbClr val="4A7EBB"/>
                      </a:solidFill>
                      <a:prstDash val="solid"/>
                      <a:round/>
                      <a:headEnd type="none" w="med" len="med"/>
                      <a:tailEnd type="none" w="med" len="med"/>
                    </a:lnT>
                    <a:lnB w="0" cap="flat" cmpd="sng" algn="ctr">
                      <a:solidFill>
                        <a:srgbClr val="4A7EBB"/>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tab pos="914400" algn="l"/>
                        </a:tabLst>
                      </a:pPr>
                      <a:r>
                        <a:rPr kumimoji="0" lang="en-GB" sz="1400" b="0" i="0" u="none" strike="noStrike" cap="none" normalizeH="0" baseline="0" dirty="0" smtClean="0">
                          <a:ln>
                            <a:noFill/>
                          </a:ln>
                          <a:solidFill>
                            <a:schemeClr val="tx1"/>
                          </a:solidFill>
                          <a:effectLst/>
                          <a:latin typeface="Arial" charset="0"/>
                          <a:cs typeface="Times New Roman" pitchFamily="18" charset="0"/>
                        </a:rPr>
                        <a:t>national</a:t>
                      </a:r>
                      <a:endParaRPr kumimoji="0" lang="de-DE"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1006475" rtl="0" eaLnBrk="0" fontAlgn="base" latinLnBrk="0" hangingPunct="0">
                        <a:lnSpc>
                          <a:spcPct val="100000"/>
                        </a:lnSpc>
                        <a:spcBef>
                          <a:spcPct val="0"/>
                        </a:spcBef>
                        <a:spcAft>
                          <a:spcPct val="0"/>
                        </a:spcAft>
                        <a:buClrTx/>
                        <a:buSzTx/>
                        <a:buFontTx/>
                        <a:buNone/>
                        <a:tabLst>
                          <a:tab pos="914400" algn="l"/>
                        </a:tabLst>
                      </a:pPr>
                      <a:r>
                        <a:rPr kumimoji="0" lang="en-GB" sz="1400" b="0" i="0" u="none" strike="noStrike" cap="none" normalizeH="0" baseline="0" dirty="0" smtClean="0">
                          <a:ln>
                            <a:noFill/>
                          </a:ln>
                          <a:solidFill>
                            <a:schemeClr val="tx1"/>
                          </a:solidFill>
                          <a:effectLst/>
                          <a:latin typeface="Arial" charset="0"/>
                          <a:cs typeface="Times New Roman" pitchFamily="18" charset="0"/>
                        </a:rPr>
                        <a:t>national</a:t>
                      </a:r>
                      <a:endParaRPr kumimoji="0" lang="de-DE"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1006475" rtl="0" eaLnBrk="0" fontAlgn="base" latinLnBrk="0" hangingPunct="0">
                        <a:lnSpc>
                          <a:spcPct val="100000"/>
                        </a:lnSpc>
                        <a:spcBef>
                          <a:spcPct val="0"/>
                        </a:spcBef>
                        <a:spcAft>
                          <a:spcPct val="0"/>
                        </a:spcAft>
                        <a:buClrTx/>
                        <a:buSzTx/>
                        <a:buFontTx/>
                        <a:buNone/>
                        <a:tabLst>
                          <a:tab pos="914400" algn="l"/>
                        </a:tabLst>
                      </a:pPr>
                      <a:r>
                        <a:rPr kumimoji="0" lang="en-GB" sz="1400" b="0" i="0" u="none" strike="noStrike" cap="none" normalizeH="0" baseline="0" dirty="0" smtClean="0">
                          <a:ln>
                            <a:noFill/>
                          </a:ln>
                          <a:solidFill>
                            <a:schemeClr val="tx1"/>
                          </a:solidFill>
                          <a:effectLst/>
                          <a:latin typeface="Arial" charset="0"/>
                          <a:cs typeface="Times New Roman" pitchFamily="18" charset="0"/>
                        </a:rPr>
                        <a:t>national</a:t>
                      </a:r>
                      <a:endParaRPr kumimoji="0" lang="de-DE"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1006475" rtl="0" eaLnBrk="0" fontAlgn="base" latinLnBrk="0" hangingPunct="0">
                        <a:lnSpc>
                          <a:spcPct val="100000"/>
                        </a:lnSpc>
                        <a:spcBef>
                          <a:spcPct val="0"/>
                        </a:spcBef>
                        <a:spcAft>
                          <a:spcPct val="0"/>
                        </a:spcAft>
                        <a:buClrTx/>
                        <a:buSzTx/>
                        <a:buFontTx/>
                        <a:buNone/>
                        <a:tabLst>
                          <a:tab pos="914400" algn="l"/>
                        </a:tabLst>
                      </a:pPr>
                      <a:r>
                        <a:rPr kumimoji="0" lang="en-GB" sz="1400" b="0" i="0" u="none" strike="noStrike" cap="none" normalizeH="0" baseline="0" dirty="0" smtClean="0">
                          <a:ln>
                            <a:noFill/>
                          </a:ln>
                          <a:solidFill>
                            <a:schemeClr val="tx1"/>
                          </a:solidFill>
                          <a:effectLst/>
                          <a:latin typeface="Arial" charset="0"/>
                          <a:cs typeface="Times New Roman" pitchFamily="18" charset="0"/>
                        </a:rPr>
                        <a:t>national</a:t>
                      </a:r>
                      <a:br>
                        <a:rPr kumimoji="0" lang="en-GB" sz="1400" b="0" i="0" u="none" strike="noStrike" cap="none" normalizeH="0" baseline="0" dirty="0" smtClean="0">
                          <a:ln>
                            <a:noFill/>
                          </a:ln>
                          <a:solidFill>
                            <a:schemeClr val="tx1"/>
                          </a:solidFill>
                          <a:effectLst/>
                          <a:latin typeface="Arial" charset="0"/>
                          <a:cs typeface="Times New Roman" pitchFamily="18" charset="0"/>
                        </a:rPr>
                      </a:br>
                      <a:r>
                        <a:rPr kumimoji="0" lang="en-GB" sz="1400" b="0" i="0" u="none" strike="noStrike" cap="none" normalizeH="0" baseline="0" dirty="0" smtClean="0">
                          <a:ln>
                            <a:noFill/>
                          </a:ln>
                          <a:solidFill>
                            <a:schemeClr val="tx1"/>
                          </a:solidFill>
                          <a:effectLst/>
                          <a:latin typeface="Arial" charset="0"/>
                          <a:cs typeface="Times New Roman" pitchFamily="18" charset="0"/>
                        </a:rPr>
                        <a:t/>
                      </a:r>
                      <a:br>
                        <a:rPr kumimoji="0" lang="en-GB" sz="1400" b="0" i="0" u="none" strike="noStrike" cap="none" normalizeH="0" baseline="0" dirty="0" smtClean="0">
                          <a:ln>
                            <a:noFill/>
                          </a:ln>
                          <a:solidFill>
                            <a:schemeClr val="tx1"/>
                          </a:solidFill>
                          <a:effectLst/>
                          <a:latin typeface="Arial" charset="0"/>
                          <a:cs typeface="Times New Roman" pitchFamily="18" charset="0"/>
                        </a:rPr>
                      </a:br>
                      <a:r>
                        <a:rPr kumimoji="0" lang="en-GB" sz="1400" b="0" i="0" u="none" strike="noStrike" cap="none" normalizeH="0" baseline="0" dirty="0" smtClean="0">
                          <a:ln>
                            <a:noFill/>
                          </a:ln>
                          <a:solidFill>
                            <a:schemeClr val="tx1"/>
                          </a:solidFill>
                          <a:effectLst/>
                          <a:latin typeface="Arial" charset="0"/>
                          <a:cs typeface="Times New Roman" pitchFamily="18" charset="0"/>
                        </a:rPr>
                        <a:t/>
                      </a:r>
                      <a:br>
                        <a:rPr kumimoji="0" lang="en-GB" sz="1400" b="0" i="0" u="none" strike="noStrike" cap="none" normalizeH="0" baseline="0" dirty="0" smtClean="0">
                          <a:ln>
                            <a:noFill/>
                          </a:ln>
                          <a:solidFill>
                            <a:schemeClr val="tx1"/>
                          </a:solidFill>
                          <a:effectLst/>
                          <a:latin typeface="Arial" charset="0"/>
                          <a:cs typeface="Times New Roman" pitchFamily="18" charset="0"/>
                        </a:rPr>
                      </a:br>
                      <a:r>
                        <a:rPr kumimoji="0" lang="en-GB" sz="1400" b="0" i="0" u="none" strike="noStrike" cap="none" normalizeH="0" baseline="0" dirty="0" smtClean="0">
                          <a:ln>
                            <a:noFill/>
                          </a:ln>
                          <a:solidFill>
                            <a:schemeClr val="tx1"/>
                          </a:solidFill>
                          <a:effectLst/>
                          <a:latin typeface="Arial" charset="0"/>
                          <a:cs typeface="Times New Roman" pitchFamily="18" charset="0"/>
                        </a:rPr>
                        <a:t>(EU)</a:t>
                      </a:r>
                      <a:endParaRPr kumimoji="0" lang="en-GB" sz="1400" b="0" i="0" u="none" strike="noStrike" cap="none" normalizeH="0" baseline="0" dirty="0" smtClean="0">
                        <a:ln>
                          <a:noFill/>
                        </a:ln>
                        <a:solidFill>
                          <a:schemeClr val="tx1"/>
                        </a:solidFill>
                        <a:effectLst/>
                        <a:latin typeface="Arial" charset="0"/>
                        <a:cs typeface="Arial" charset="0"/>
                      </a:endParaRPr>
                    </a:p>
                  </a:txBody>
                  <a:tcPr horzOverflow="overflow">
                    <a:lnL>
                      <a:noFill/>
                    </a:lnL>
                    <a:lnR w="12700" cap="flat" cmpd="sng" algn="ctr">
                      <a:solidFill>
                        <a:srgbClr val="4A7EBB"/>
                      </a:solidFill>
                      <a:prstDash val="solid"/>
                      <a:round/>
                      <a:headEnd type="none" w="med" len="med"/>
                      <a:tailEnd type="none" w="med" len="med"/>
                    </a:lnR>
                    <a:lnT w="0" cap="flat" cmpd="sng" algn="ctr">
                      <a:solidFill>
                        <a:srgbClr val="4A7EBB"/>
                      </a:solidFill>
                      <a:prstDash val="solid"/>
                      <a:round/>
                      <a:headEnd type="none" w="med" len="med"/>
                      <a:tailEnd type="none" w="med" len="med"/>
                    </a:lnT>
                    <a:lnB w="0" cap="flat" cmpd="sng" algn="ctr">
                      <a:solidFill>
                        <a:srgbClr val="4A7EBB"/>
                      </a:solidFill>
                      <a:prstDash val="solid"/>
                      <a:round/>
                      <a:headEnd type="none" w="med" len="med"/>
                      <a:tailEnd type="none" w="med" len="med"/>
                    </a:lnB>
                    <a:lnTlToBr>
                      <a:noFill/>
                    </a:lnTlToBr>
                    <a:lnBlToTr>
                      <a:noFill/>
                    </a:lnBlToTr>
                    <a:solidFill>
                      <a:srgbClr val="F2F2F2"/>
                    </a:solidFill>
                  </a:tcPr>
                </a:tc>
              </a:tr>
              <a:tr h="1781175">
                <a:tc>
                  <a:txBody>
                    <a:body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A&amp;R-related NGOs</a:t>
                      </a:r>
                      <a:endParaRPr kumimoji="0" lang="en-GB" sz="14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0" cap="flat" cmpd="sng" algn="ctr">
                      <a:solidFill>
                        <a:srgbClr val="4A7EBB"/>
                      </a:solidFill>
                      <a:prstDash val="solid"/>
                      <a:round/>
                      <a:headEnd type="none" w="med" len="med"/>
                      <a:tailEnd type="none" w="med" len="med"/>
                    </a:lnT>
                    <a:lnB w="0" cap="flat" cmpd="sng" algn="ctr">
                      <a:solidFill>
                        <a:srgbClr val="4A7EBB"/>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-Aditus</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1006475"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-Jesuit Refugee Service</a:t>
                      </a:r>
                      <a:br>
                        <a:rPr kumimoji="0" lang="en-GB" sz="1400" b="0" i="0" u="none" strike="noStrike" cap="none" normalizeH="0" baseline="0" smtClean="0">
                          <a:ln>
                            <a:noFill/>
                          </a:ln>
                          <a:solidFill>
                            <a:schemeClr val="tx1"/>
                          </a:solidFill>
                          <a:effectLst/>
                          <a:latin typeface="Arial" charset="0"/>
                          <a:cs typeface="Times New Roman" pitchFamily="18" charset="0"/>
                        </a:rPr>
                      </a:br>
                      <a:r>
                        <a:rPr kumimoji="0" lang="en-GB" sz="1400" b="0" i="0" u="none" strike="noStrike" cap="none" normalizeH="0" baseline="0" smtClean="0">
                          <a:ln>
                            <a:noFill/>
                          </a:ln>
                          <a:solidFill>
                            <a:schemeClr val="tx1"/>
                          </a:solidFill>
                          <a:effectLst/>
                          <a:latin typeface="Arial" charset="0"/>
                          <a:cs typeface="Times New Roman" pitchFamily="18" charset="0"/>
                        </a:rPr>
                        <a:t>-People for Change </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1006475"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-KOPIN</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1006475"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-Emigrant’s Commission</a:t>
                      </a:r>
                      <a:endParaRPr kumimoji="0" lang="en-GB"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4A7EBB"/>
                      </a:solidFill>
                      <a:prstDash val="solid"/>
                      <a:round/>
                      <a:headEnd type="none" w="med" len="med"/>
                      <a:tailEnd type="none" w="med" len="med"/>
                    </a:lnL>
                    <a:lnR>
                      <a:noFill/>
                    </a:lnR>
                    <a:lnT w="0" cap="flat" cmpd="sng" algn="ctr">
                      <a:solidFill>
                        <a:srgbClr val="4A7EBB"/>
                      </a:solidFill>
                      <a:prstDash val="solid"/>
                      <a:round/>
                      <a:headEnd type="none" w="med" len="med"/>
                      <a:tailEnd type="none" w="med" len="med"/>
                    </a:lnT>
                    <a:lnB w="0" cap="flat" cmpd="sng" algn="ctr">
                      <a:solidFill>
                        <a:srgbClr val="4A7EBB"/>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Human rights</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1006475"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Religious, Human Rights</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1006475"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Human Rights</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1006475"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Human rights</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1006475"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Religious </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1006475"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All political</a:t>
                      </a:r>
                      <a:endParaRPr kumimoji="0" lang="en-GB" sz="14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w="0" cap="flat" cmpd="sng" algn="ctr">
                      <a:solidFill>
                        <a:srgbClr val="4A7EBB"/>
                      </a:solidFill>
                      <a:prstDash val="solid"/>
                      <a:round/>
                      <a:headEnd type="none" w="med" len="med"/>
                      <a:tailEnd type="none" w="med" len="med"/>
                    </a:lnT>
                    <a:lnB w="0" cap="flat" cmpd="sng" algn="ctr">
                      <a:solidFill>
                        <a:srgbClr val="4A7EBB"/>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A&amp;R</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1006475"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A&amp;R</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1006475"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A&amp;R</a:t>
                      </a:r>
                      <a:br>
                        <a:rPr kumimoji="0" lang="en-GB" sz="1400" b="0" i="0" u="none" strike="noStrike" cap="none" normalizeH="0" baseline="0" smtClean="0">
                          <a:ln>
                            <a:noFill/>
                          </a:ln>
                          <a:solidFill>
                            <a:schemeClr val="tx1"/>
                          </a:solidFill>
                          <a:effectLst/>
                          <a:latin typeface="Arial" charset="0"/>
                          <a:cs typeface="Times New Roman" pitchFamily="18" charset="0"/>
                        </a:rPr>
                      </a:br>
                      <a:r>
                        <a:rPr kumimoji="0" lang="en-GB" sz="1400" b="0" i="0" u="none" strike="noStrike" cap="none" normalizeH="0" baseline="0" smtClean="0">
                          <a:ln>
                            <a:noFill/>
                          </a:ln>
                          <a:solidFill>
                            <a:schemeClr val="tx1"/>
                          </a:solidFill>
                          <a:effectLst/>
                          <a:latin typeface="Arial" charset="0"/>
                          <a:cs typeface="Times New Roman" pitchFamily="18" charset="0"/>
                        </a:rPr>
                        <a:t/>
                      </a:r>
                      <a:br>
                        <a:rPr kumimoji="0" lang="en-GB" sz="1400" b="0" i="0" u="none" strike="noStrike" cap="none" normalizeH="0" baseline="0" smtClean="0">
                          <a:ln>
                            <a:noFill/>
                          </a:ln>
                          <a:solidFill>
                            <a:schemeClr val="tx1"/>
                          </a:solidFill>
                          <a:effectLst/>
                          <a:latin typeface="Arial" charset="0"/>
                          <a:cs typeface="Times New Roman" pitchFamily="18" charset="0"/>
                        </a:rPr>
                      </a:b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1006475"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A&amp;R</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1006475"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(Multiple)</a:t>
                      </a:r>
                      <a:endParaRPr kumimoji="0" lang="en-GB" sz="14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w="0" cap="flat" cmpd="sng" algn="ctr">
                      <a:solidFill>
                        <a:srgbClr val="4A7EBB"/>
                      </a:solidFill>
                      <a:prstDash val="solid"/>
                      <a:round/>
                      <a:headEnd type="none" w="med" len="med"/>
                      <a:tailEnd type="none" w="med" len="med"/>
                    </a:lnT>
                    <a:lnB w="0" cap="flat" cmpd="sng" algn="ctr">
                      <a:solidFill>
                        <a:srgbClr val="4A7EBB"/>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cs typeface="Times New Roman" pitchFamily="18" charset="0"/>
                        </a:rPr>
                        <a:t>national</a:t>
                      </a:r>
                      <a:endParaRPr kumimoji="0" lang="de-DE"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1006475"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cs typeface="Times New Roman" pitchFamily="18" charset="0"/>
                        </a:rPr>
                        <a:t>national</a:t>
                      </a:r>
                      <a:endParaRPr kumimoji="0" lang="de-DE"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1006475"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cs typeface="Times New Roman" pitchFamily="18" charset="0"/>
                        </a:rPr>
                        <a:t>national</a:t>
                      </a:r>
                      <a:endParaRPr kumimoji="0" lang="de-DE"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1006475"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cs typeface="Times New Roman" pitchFamily="18" charset="0"/>
                        </a:rPr>
                        <a:t>national</a:t>
                      </a:r>
                      <a:endParaRPr kumimoji="0" lang="de-DE"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1006475"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cs typeface="Times New Roman" pitchFamily="18" charset="0"/>
                        </a:rPr>
                        <a:t>national</a:t>
                      </a:r>
                      <a:br>
                        <a:rPr kumimoji="0" lang="en-GB" sz="1400" b="0" i="0" u="none" strike="noStrike" cap="none" normalizeH="0" baseline="0" dirty="0" smtClean="0">
                          <a:ln>
                            <a:noFill/>
                          </a:ln>
                          <a:solidFill>
                            <a:schemeClr val="tx1"/>
                          </a:solidFill>
                          <a:effectLst/>
                          <a:latin typeface="Arial" charset="0"/>
                          <a:cs typeface="Times New Roman" pitchFamily="18" charset="0"/>
                        </a:rPr>
                      </a:br>
                      <a:r>
                        <a:rPr kumimoji="0" lang="en-GB" sz="1400" b="0" i="0" u="none" strike="noStrike" cap="none" normalizeH="0" baseline="0" dirty="0" smtClean="0">
                          <a:ln>
                            <a:noFill/>
                          </a:ln>
                          <a:solidFill>
                            <a:schemeClr val="tx1"/>
                          </a:solidFill>
                          <a:effectLst/>
                          <a:latin typeface="Arial" charset="0"/>
                          <a:cs typeface="Times New Roman" pitchFamily="18" charset="0"/>
                        </a:rPr>
                        <a:t/>
                      </a:r>
                      <a:br>
                        <a:rPr kumimoji="0" lang="en-GB" sz="1400" b="0" i="0" u="none" strike="noStrike" cap="none" normalizeH="0" baseline="0" dirty="0" smtClean="0">
                          <a:ln>
                            <a:noFill/>
                          </a:ln>
                          <a:solidFill>
                            <a:schemeClr val="tx1"/>
                          </a:solidFill>
                          <a:effectLst/>
                          <a:latin typeface="Arial" charset="0"/>
                          <a:cs typeface="Times New Roman" pitchFamily="18" charset="0"/>
                        </a:rPr>
                      </a:br>
                      <a:r>
                        <a:rPr kumimoji="0" lang="en-GB" sz="1400" b="0" i="0" u="none" strike="noStrike" cap="none" normalizeH="0" baseline="0" dirty="0" smtClean="0">
                          <a:ln>
                            <a:noFill/>
                          </a:ln>
                          <a:solidFill>
                            <a:schemeClr val="tx1"/>
                          </a:solidFill>
                          <a:effectLst/>
                          <a:latin typeface="Arial" charset="0"/>
                          <a:cs typeface="Times New Roman" pitchFamily="18" charset="0"/>
                        </a:rPr>
                        <a:t>(EU)</a:t>
                      </a:r>
                      <a:endParaRPr kumimoji="0" lang="en-GB" sz="1400" b="0" i="0" u="none" strike="noStrike" cap="none" normalizeH="0" baseline="0" dirty="0" smtClean="0">
                        <a:ln>
                          <a:noFill/>
                        </a:ln>
                        <a:solidFill>
                          <a:schemeClr val="tx1"/>
                        </a:solidFill>
                        <a:effectLst/>
                        <a:latin typeface="Arial" charset="0"/>
                        <a:cs typeface="Arial" charset="0"/>
                      </a:endParaRPr>
                    </a:p>
                  </a:txBody>
                  <a:tcPr horzOverflow="overflow">
                    <a:lnL>
                      <a:noFill/>
                    </a:lnL>
                    <a:lnR w="12700" cap="flat" cmpd="sng" algn="ctr">
                      <a:solidFill>
                        <a:srgbClr val="4A7EBB"/>
                      </a:solidFill>
                      <a:prstDash val="solid"/>
                      <a:round/>
                      <a:headEnd type="none" w="med" len="med"/>
                      <a:tailEnd type="none" w="med" len="med"/>
                    </a:lnR>
                    <a:lnT w="0" cap="flat" cmpd="sng" algn="ctr">
                      <a:solidFill>
                        <a:srgbClr val="4A7EBB"/>
                      </a:solidFill>
                      <a:prstDash val="solid"/>
                      <a:round/>
                      <a:headEnd type="none" w="med" len="med"/>
                      <a:tailEnd type="none" w="med" len="med"/>
                    </a:lnT>
                    <a:lnB w="0" cap="flat" cmpd="sng" algn="ctr">
                      <a:solidFill>
                        <a:srgbClr val="4A7EBB"/>
                      </a:solidFill>
                      <a:prstDash val="solid"/>
                      <a:round/>
                      <a:headEnd type="none" w="med" len="med"/>
                      <a:tailEnd type="none" w="med" len="med"/>
                    </a:lnB>
                    <a:lnTlToBr>
                      <a:noFill/>
                    </a:lnTlToBr>
                    <a:lnBlToTr>
                      <a:noFill/>
                    </a:lnBlToTr>
                    <a:solidFill>
                      <a:srgbClr val="F2F2F2"/>
                    </a:solidFill>
                  </a:tcPr>
                </a:tc>
              </a:tr>
              <a:tr h="557213">
                <a:tc>
                  <a:txBody>
                    <a:body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Researcher</a:t>
                      </a:r>
                      <a:endParaRPr kumimoji="0" lang="en-GB" sz="14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0" cap="flat" cmpd="sng" algn="ctr">
                      <a:solidFill>
                        <a:srgbClr val="4A7EBB"/>
                      </a:solidFill>
                      <a:prstDash val="solid"/>
                      <a:round/>
                      <a:headEnd type="none" w="med" len="med"/>
                      <a:tailEnd type="none" w="med" len="med"/>
                    </a:lnT>
                    <a:lnB w="0" cap="flat" cmpd="sng" algn="ctr">
                      <a:solidFill>
                        <a:srgbClr val="4A7EBB"/>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University of Malta (Derek Lutterbeck)</a:t>
                      </a:r>
                      <a:endParaRPr kumimoji="0" lang="en-GB"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4A7EBB"/>
                      </a:solidFill>
                      <a:prstDash val="solid"/>
                      <a:round/>
                      <a:headEnd type="none" w="med" len="med"/>
                      <a:tailEnd type="none" w="med" len="med"/>
                    </a:lnL>
                    <a:lnR>
                      <a:noFill/>
                    </a:lnR>
                    <a:lnT w="0" cap="flat" cmpd="sng" algn="ctr">
                      <a:solidFill>
                        <a:srgbClr val="4A7EBB"/>
                      </a:solidFill>
                      <a:prstDash val="solid"/>
                      <a:round/>
                      <a:headEnd type="none" w="med" len="med"/>
                      <a:tailEnd type="none" w="med" len="med"/>
                    </a:lnT>
                    <a:lnB w="0" cap="flat" cmpd="sng" algn="ctr">
                      <a:solidFill>
                        <a:srgbClr val="4A7EBB"/>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Scientific</a:t>
                      </a:r>
                      <a:endParaRPr kumimoji="0" lang="en-GB" sz="14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w="0" cap="flat" cmpd="sng" algn="ctr">
                      <a:solidFill>
                        <a:srgbClr val="4A7EBB"/>
                      </a:solidFill>
                      <a:prstDash val="solid"/>
                      <a:round/>
                      <a:headEnd type="none" w="med" len="med"/>
                      <a:tailEnd type="none" w="med" len="med"/>
                    </a:lnT>
                    <a:lnB w="0" cap="flat" cmpd="sng" algn="ctr">
                      <a:solidFill>
                        <a:srgbClr val="4A7EBB"/>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A&amp;R</a:t>
                      </a:r>
                      <a:endParaRPr kumimoji="0" lang="en-GB" sz="14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w="0" cap="flat" cmpd="sng" algn="ctr">
                      <a:solidFill>
                        <a:srgbClr val="4A7EBB"/>
                      </a:solidFill>
                      <a:prstDash val="solid"/>
                      <a:round/>
                      <a:headEnd type="none" w="med" len="med"/>
                      <a:tailEnd type="none" w="med" len="med"/>
                    </a:lnT>
                    <a:lnB w="0" cap="flat" cmpd="sng" algn="ctr">
                      <a:solidFill>
                        <a:srgbClr val="4A7EBB"/>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cs typeface="Times New Roman" pitchFamily="18" charset="0"/>
                        </a:rPr>
                        <a:t>National, EU, global</a:t>
                      </a:r>
                      <a:endParaRPr kumimoji="0" lang="en-GB" sz="1400" b="0" i="0" u="none" strike="noStrike" cap="none" normalizeH="0" baseline="0" dirty="0" smtClean="0">
                        <a:ln>
                          <a:noFill/>
                        </a:ln>
                        <a:solidFill>
                          <a:schemeClr val="tx1"/>
                        </a:solidFill>
                        <a:effectLst/>
                        <a:latin typeface="Arial" charset="0"/>
                        <a:cs typeface="Arial" charset="0"/>
                      </a:endParaRPr>
                    </a:p>
                  </a:txBody>
                  <a:tcPr horzOverflow="overflow">
                    <a:lnL>
                      <a:noFill/>
                    </a:lnL>
                    <a:lnR w="12700" cap="flat" cmpd="sng" algn="ctr">
                      <a:solidFill>
                        <a:srgbClr val="4A7EBB"/>
                      </a:solidFill>
                      <a:prstDash val="solid"/>
                      <a:round/>
                      <a:headEnd type="none" w="med" len="med"/>
                      <a:tailEnd type="none" w="med" len="med"/>
                    </a:lnR>
                    <a:lnT w="0" cap="flat" cmpd="sng" algn="ctr">
                      <a:solidFill>
                        <a:srgbClr val="4A7EBB"/>
                      </a:solidFill>
                      <a:prstDash val="solid"/>
                      <a:round/>
                      <a:headEnd type="none" w="med" len="med"/>
                      <a:tailEnd type="none" w="med" len="med"/>
                    </a:lnT>
                    <a:lnB w="0" cap="flat" cmpd="sng" algn="ctr">
                      <a:solidFill>
                        <a:srgbClr val="4A7EBB"/>
                      </a:solidFill>
                      <a:prstDash val="solid"/>
                      <a:round/>
                      <a:headEnd type="none" w="med" len="med"/>
                      <a:tailEnd type="none" w="med" len="med"/>
                    </a:lnB>
                    <a:lnTlToBr>
                      <a:noFill/>
                    </a:lnTlToBr>
                    <a:lnBlToTr>
                      <a:noFill/>
                    </a:lnBlToTr>
                    <a:solidFill>
                      <a:srgbClr val="F2F2F2"/>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el 1"/>
          <p:cNvSpPr>
            <a:spLocks noGrp="1"/>
          </p:cNvSpPr>
          <p:nvPr>
            <p:ph type="title"/>
          </p:nvPr>
        </p:nvSpPr>
        <p:spPr bwMode="auto">
          <a:xfrm>
            <a:off x="504825" y="952500"/>
            <a:ext cx="5876925" cy="611188"/>
          </a:xfrm>
          <a:noFill/>
          <a:ln>
            <a:miter lim="800000"/>
            <a:headEnd/>
            <a:tailEnd/>
          </a:ln>
        </p:spPr>
        <p:txBody>
          <a:bodyPr vert="horz" wrap="square" lIns="91440" tIns="45720" rIns="91440" bIns="45720" numCol="1" anchor="t" anchorCtr="0" compatLnSpc="1">
            <a:prstTxWarp prst="textNoShape">
              <a:avLst/>
            </a:prstTxWarp>
          </a:bodyPr>
          <a:lstStyle/>
          <a:p>
            <a:pPr algn="l"/>
            <a:r>
              <a:rPr lang="de-DE" sz="3200" b="1" smtClean="0">
                <a:solidFill>
                  <a:schemeClr val="tx2"/>
                </a:solidFill>
              </a:rPr>
              <a:t>Research Results</a:t>
            </a:r>
            <a:br>
              <a:rPr lang="de-DE" sz="3200" b="1" smtClean="0">
                <a:solidFill>
                  <a:schemeClr val="tx2"/>
                </a:solidFill>
              </a:rPr>
            </a:br>
            <a:endParaRPr lang="en-US" sz="3200" b="1" smtClean="0">
              <a:solidFill>
                <a:schemeClr val="tx2"/>
              </a:solidFill>
            </a:endParaRPr>
          </a:p>
        </p:txBody>
      </p:sp>
      <p:sp>
        <p:nvSpPr>
          <p:cNvPr id="29698" name="Inhaltsplatzhalter 2"/>
          <p:cNvSpPr>
            <a:spLocks noGrp="1"/>
          </p:cNvSpPr>
          <p:nvPr>
            <p:ph idx="1"/>
          </p:nvPr>
        </p:nvSpPr>
        <p:spPr bwMode="auto">
          <a:xfrm>
            <a:off x="504825" y="1763713"/>
            <a:ext cx="8582025" cy="4991100"/>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pPr>
            <a:r>
              <a:rPr lang="en-US" sz="2800" smtClean="0"/>
              <a:t>How do different collective actors see themselves and other relevant actors?</a:t>
            </a:r>
          </a:p>
          <a:p>
            <a:pPr>
              <a:lnSpc>
                <a:spcPct val="150000"/>
              </a:lnSpc>
            </a:pPr>
            <a:endParaRPr lang="de-DE" sz="2800" smtClean="0"/>
          </a:p>
          <a:p>
            <a:pPr>
              <a:lnSpc>
                <a:spcPct val="150000"/>
              </a:lnSpc>
            </a:pPr>
            <a:r>
              <a:rPr lang="de-DE" sz="2800" smtClean="0"/>
              <a:t>How do these different actors describe the current migration policy of Malta and where do they see its basic problems?</a:t>
            </a:r>
          </a:p>
          <a:p>
            <a:pPr>
              <a:lnSpc>
                <a:spcPct val="150000"/>
              </a:lnSpc>
            </a:pPr>
            <a:endParaRPr lang="de-DE" sz="2800" smtClean="0"/>
          </a:p>
          <a:p>
            <a:pPr>
              <a:buFont typeface="Arial" charset="0"/>
              <a:buNone/>
            </a:pPr>
            <a:endParaRPr lang="en-US" sz="2800" smtClean="0"/>
          </a:p>
        </p:txBody>
      </p:sp>
      <p:sp>
        <p:nvSpPr>
          <p:cNvPr id="29699" name="Textfeld 8"/>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r>
              <a:rPr lang="de-DE" sz="1000" b="1">
                <a:solidFill>
                  <a:srgbClr val="003560"/>
                </a:solidFill>
              </a:rPr>
              <a:t>MAREM – Workshop | 04.07.2014 | Mona Rosenberg, Dorina Hackmann</a:t>
            </a:r>
            <a:endParaRPr lang="de-DE" sz="1000">
              <a:solidFill>
                <a:srgbClr val="00356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de-DE" sz="3200" b="1" dirty="0" smtClean="0">
              <a:sym typeface="Wingdings" pitchFamily="2" charset="2"/>
            </a:endParaRPr>
          </a:p>
          <a:p>
            <a:endParaRPr lang="de-DE" sz="3200" dirty="0" smtClean="0">
              <a:sym typeface="Wingdings" pitchFamily="2" charset="2"/>
            </a:endParaRPr>
          </a:p>
          <a:p>
            <a:r>
              <a:rPr lang="de-DE" sz="3200" dirty="0" smtClean="0">
                <a:sym typeface="Wingdings" pitchFamily="2" charset="2"/>
              </a:rPr>
              <a:t>Different </a:t>
            </a:r>
            <a:r>
              <a:rPr lang="de-DE" sz="3200" dirty="0" err="1" smtClean="0">
                <a:sym typeface="Wingdings" pitchFamily="2" charset="2"/>
              </a:rPr>
              <a:t>actors</a:t>
            </a:r>
            <a:r>
              <a:rPr lang="de-DE" sz="3200" dirty="0" smtClean="0">
                <a:sym typeface="Wingdings" pitchFamily="2" charset="2"/>
              </a:rPr>
              <a:t>  different </a:t>
            </a:r>
            <a:r>
              <a:rPr lang="de-DE" sz="3200" dirty="0" err="1" smtClean="0">
                <a:sym typeface="Wingdings" pitchFamily="2" charset="2"/>
              </a:rPr>
              <a:t>actions</a:t>
            </a:r>
            <a:endParaRPr lang="de-DE" sz="3200" dirty="0" smtClean="0">
              <a:sym typeface="Wingdings" pitchFamily="2" charset="2"/>
            </a:endParaRPr>
          </a:p>
          <a:p>
            <a:endParaRPr lang="de-DE" sz="3200" dirty="0" smtClean="0">
              <a:sym typeface="Wingdings" pitchFamily="2" charset="2"/>
            </a:endParaRPr>
          </a:p>
          <a:p>
            <a:r>
              <a:rPr lang="de-DE" sz="3200" dirty="0" smtClean="0">
                <a:sym typeface="Wingdings" pitchFamily="2" charset="2"/>
              </a:rPr>
              <a:t>Different </a:t>
            </a:r>
            <a:r>
              <a:rPr lang="de-DE" sz="3200" dirty="0" err="1" smtClean="0">
                <a:sym typeface="Wingdings" pitchFamily="2" charset="2"/>
              </a:rPr>
              <a:t>emphasis</a:t>
            </a:r>
            <a:r>
              <a:rPr lang="de-DE" sz="3200" dirty="0" smtClean="0">
                <a:sym typeface="Wingdings" pitchFamily="2" charset="2"/>
              </a:rPr>
              <a:t> on </a:t>
            </a:r>
            <a:r>
              <a:rPr lang="de-DE" sz="3200" dirty="0" err="1" smtClean="0">
                <a:sym typeface="Wingdings" pitchFamily="2" charset="2"/>
              </a:rPr>
              <a:t>interests</a:t>
            </a:r>
            <a:r>
              <a:rPr lang="de-DE" sz="3200" dirty="0" smtClean="0">
                <a:sym typeface="Wingdings" pitchFamily="2" charset="2"/>
              </a:rPr>
              <a:t> </a:t>
            </a:r>
            <a:r>
              <a:rPr lang="de-DE" sz="3200" dirty="0" err="1" smtClean="0">
                <a:sym typeface="Wingdings" pitchFamily="2" charset="2"/>
              </a:rPr>
              <a:t>and</a:t>
            </a:r>
            <a:r>
              <a:rPr lang="de-DE" sz="3200" dirty="0" smtClean="0">
                <a:sym typeface="Wingdings" pitchFamily="2" charset="2"/>
              </a:rPr>
              <a:t> </a:t>
            </a:r>
            <a:r>
              <a:rPr lang="de-DE" sz="3200" dirty="0" err="1" smtClean="0">
                <a:sym typeface="Wingdings" pitchFamily="2" charset="2"/>
              </a:rPr>
              <a:t>actions</a:t>
            </a:r>
            <a:endParaRPr lang="de-DE" sz="3200" dirty="0" smtClean="0">
              <a:sym typeface="Wingdings" pitchFamily="2" charset="2"/>
            </a:endParaRPr>
          </a:p>
          <a:p>
            <a:endParaRPr lang="de-DE" sz="3200" b="1" dirty="0" smtClean="0">
              <a:sym typeface="Wingdings" pitchFamily="2" charset="2"/>
            </a:endParaRPr>
          </a:p>
          <a:p>
            <a:pPr>
              <a:lnSpc>
                <a:spcPct val="150000"/>
              </a:lnSpc>
              <a:buFont typeface="Arial" charset="0"/>
              <a:buNone/>
            </a:pPr>
            <a:endParaRPr lang="de-DE" sz="2800" b="1" dirty="0" smtClean="0"/>
          </a:p>
          <a:p>
            <a:endParaRPr lang="de-DE" sz="3200" b="1" dirty="0" smtClean="0">
              <a:solidFill>
                <a:schemeClr val="tx2"/>
              </a:solidFill>
            </a:endParaRPr>
          </a:p>
          <a:p>
            <a:endParaRPr lang="de-DE" sz="2800" dirty="0" smtClean="0"/>
          </a:p>
        </p:txBody>
      </p:sp>
      <p:sp>
        <p:nvSpPr>
          <p:cNvPr id="31746" name="Textfeld 8"/>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r>
              <a:rPr lang="de-DE" sz="1000" b="1">
                <a:solidFill>
                  <a:srgbClr val="003560"/>
                </a:solidFill>
              </a:rPr>
              <a:t>MAREM – Workshop | 04.07.2014 | Mona Rosenberg, Dorina Hackmann</a:t>
            </a:r>
            <a:endParaRPr lang="de-DE" sz="1000">
              <a:solidFill>
                <a:srgbClr val="00356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telfolie mit Tex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ontentfoli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Textformat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01_PPT Arial Logo</Template>
  <TotalTime>0</TotalTime>
  <Words>3362</Words>
  <Application>Microsoft Office PowerPoint</Application>
  <PresentationFormat>Benutzerdefiniert</PresentationFormat>
  <Paragraphs>287</Paragraphs>
  <Slides>22</Slides>
  <Notes>22</Notes>
  <HiddenSlides>0</HiddenSlides>
  <MMClips>0</MMClips>
  <ScaleCrop>false</ScaleCrop>
  <HeadingPairs>
    <vt:vector size="4" baseType="variant">
      <vt:variant>
        <vt:lpstr>Design</vt:lpstr>
      </vt:variant>
      <vt:variant>
        <vt:i4>3</vt:i4>
      </vt:variant>
      <vt:variant>
        <vt:lpstr>Folientitel</vt:lpstr>
      </vt:variant>
      <vt:variant>
        <vt:i4>22</vt:i4>
      </vt:variant>
    </vt:vector>
  </HeadingPairs>
  <TitlesOfParts>
    <vt:vector size="25" baseType="lpstr">
      <vt:lpstr>Titelfolie mit Text</vt:lpstr>
      <vt:lpstr>Contentfolie</vt:lpstr>
      <vt:lpstr>Textformate</vt:lpstr>
      <vt:lpstr>PowerPoint-Präsentation</vt:lpstr>
      <vt:lpstr>PowerPoint-Präsentation</vt:lpstr>
      <vt:lpstr>PowerPoint-Präsentation</vt:lpstr>
      <vt:lpstr>PowerPoint-Präsentation</vt:lpstr>
      <vt:lpstr>PowerPoint-Präsentation</vt:lpstr>
      <vt:lpstr>State of the art </vt:lpstr>
      <vt:lpstr>PowerPoint-Präsentation</vt:lpstr>
      <vt:lpstr>Research Results </vt:lpstr>
      <vt:lpstr>PowerPoint-Präsentation</vt:lpstr>
      <vt:lpstr>Role of researchers</vt:lpstr>
      <vt:lpstr>Governmental actors about the basic problem  </vt:lpstr>
      <vt:lpstr>NGOs on Their Role &amp; The Basic Problem</vt:lpstr>
      <vt:lpstr> </vt:lpstr>
      <vt:lpstr>NGO‘s criticism </vt:lpstr>
      <vt:lpstr>Governments justification &amp; NGO‘s reaction</vt:lpstr>
      <vt:lpstr>Demand of NGO‘s: “Stop crying, start acting.“</vt:lpstr>
      <vt:lpstr>Is there a political will? </vt:lpstr>
      <vt:lpstr>PowerPoint-Präsentation</vt:lpstr>
      <vt:lpstr>PowerPoint-Präsentation</vt:lpstr>
      <vt:lpstr>PowerPoint-Präsentation</vt:lpstr>
      <vt:lpstr>References</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Beate Schiller</dc:creator>
  <cp:lastModifiedBy>Mona</cp:lastModifiedBy>
  <cp:revision>72</cp:revision>
  <cp:lastPrinted>2014-07-03T20:25:52Z</cp:lastPrinted>
  <dcterms:created xsi:type="dcterms:W3CDTF">2009-11-16T11:47:49Z</dcterms:created>
  <dcterms:modified xsi:type="dcterms:W3CDTF">2014-07-03T20:46:05Z</dcterms:modified>
</cp:coreProperties>
</file>