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avi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61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48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66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7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88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6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2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38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06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62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8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7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A887-C0E5-44A6-8174-DF673C04606F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198F-BC3B-44DC-BA77-4C96D617A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5.png"/><Relationship Id="rId3" Type="http://schemas.openxmlformats.org/officeDocument/2006/relationships/image" Target="../media/image3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3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2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.png"/><Relationship Id="rId7" Type="http://schemas.openxmlformats.org/officeDocument/2006/relationships/image" Target="../media/image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4.png"/><Relationship Id="rId5" Type="http://schemas.openxmlformats.org/officeDocument/2006/relationships/image" Target="../media/image87.png"/><Relationship Id="rId10" Type="http://schemas.openxmlformats.org/officeDocument/2006/relationships/image" Target="../media/image93.png"/><Relationship Id="rId4" Type="http://schemas.openxmlformats.org/officeDocument/2006/relationships/image" Target="../media/image86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3.png"/><Relationship Id="rId7" Type="http://schemas.openxmlformats.org/officeDocument/2006/relationships/image" Target="../media/image1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4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5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0.png"/><Relationship Id="rId3" Type="http://schemas.openxmlformats.org/officeDocument/2006/relationships/image" Target="../media/image3.png"/><Relationship Id="rId21" Type="http://schemas.openxmlformats.org/officeDocument/2006/relationships/image" Target="../media/image250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10.png"/><Relationship Id="rId2" Type="http://schemas.openxmlformats.org/officeDocument/2006/relationships/image" Target="../media/image2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280.png"/><Relationship Id="rId5" Type="http://schemas.openxmlformats.org/officeDocument/2006/relationships/image" Target="../media/image90.png"/><Relationship Id="rId15" Type="http://schemas.openxmlformats.org/officeDocument/2006/relationships/image" Target="../media/image190.png"/><Relationship Id="rId23" Type="http://schemas.openxmlformats.org/officeDocument/2006/relationships/image" Target="../media/image270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2.png"/><Relationship Id="rId18" Type="http://schemas.openxmlformats.org/officeDocument/2006/relationships/image" Target="../media/image210.png"/><Relationship Id="rId26" Type="http://schemas.openxmlformats.org/officeDocument/2006/relationships/image" Target="../media/image33.png"/><Relationship Id="rId3" Type="http://schemas.openxmlformats.org/officeDocument/2006/relationships/image" Target="../media/image3.png"/><Relationship Id="rId21" Type="http://schemas.openxmlformats.org/officeDocument/2006/relationships/image" Target="../media/image240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00.png"/><Relationship Id="rId25" Type="http://schemas.openxmlformats.org/officeDocument/2006/relationships/image" Target="../media/image280.png"/><Relationship Id="rId2" Type="http://schemas.openxmlformats.org/officeDocument/2006/relationships/image" Target="../media/image2.png"/><Relationship Id="rId16" Type="http://schemas.openxmlformats.org/officeDocument/2006/relationships/image" Target="../media/image190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270.png"/><Relationship Id="rId5" Type="http://schemas.openxmlformats.org/officeDocument/2006/relationships/image" Target="../media/image90.png"/><Relationship Id="rId15" Type="http://schemas.openxmlformats.org/officeDocument/2006/relationships/image" Target="../media/image170.png"/><Relationship Id="rId23" Type="http://schemas.openxmlformats.org/officeDocument/2006/relationships/image" Target="../media/image260.png"/><Relationship Id="rId28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openxmlformats.org/officeDocument/2006/relationships/image" Target="../media/image220.png"/><Relationship Id="rId4" Type="http://schemas.openxmlformats.org/officeDocument/2006/relationships/image" Target="../media/image80.png"/><Relationship Id="rId9" Type="http://schemas.openxmlformats.org/officeDocument/2006/relationships/image" Target="../media/image300.png"/><Relationship Id="rId14" Type="http://schemas.openxmlformats.org/officeDocument/2006/relationships/image" Target="../media/image180.png"/><Relationship Id="rId22" Type="http://schemas.openxmlformats.org/officeDocument/2006/relationships/image" Target="../media/image250.png"/><Relationship Id="rId27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40.pn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11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2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220.png"/><Relationship Id="rId5" Type="http://schemas.openxmlformats.org/officeDocument/2006/relationships/image" Target="../media/image90.png"/><Relationship Id="rId15" Type="http://schemas.openxmlformats.org/officeDocument/2006/relationships/image" Target="../media/image260.png"/><Relationship Id="rId10" Type="http://schemas.openxmlformats.org/officeDocument/2006/relationships/image" Target="../media/image210.png"/><Relationship Id="rId4" Type="http://schemas.openxmlformats.org/officeDocument/2006/relationships/image" Target="../media/image8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0.png"/><Relationship Id="rId26" Type="http://schemas.openxmlformats.org/officeDocument/2006/relationships/image" Target="../media/image37.png"/><Relationship Id="rId3" Type="http://schemas.openxmlformats.org/officeDocument/2006/relationships/image" Target="../media/image3.png"/><Relationship Id="rId21" Type="http://schemas.openxmlformats.org/officeDocument/2006/relationships/image" Target="../media/image250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10.png"/><Relationship Id="rId25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280.png"/><Relationship Id="rId5" Type="http://schemas.openxmlformats.org/officeDocument/2006/relationships/image" Target="../media/image90.png"/><Relationship Id="rId15" Type="http://schemas.openxmlformats.org/officeDocument/2006/relationships/image" Target="../media/image190.png"/><Relationship Id="rId23" Type="http://schemas.openxmlformats.org/officeDocument/2006/relationships/image" Target="../media/image270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E BRACHISTOCHRONE PROBLEM SOLVED WITH SOLIDWORKS MO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328738"/>
            <a:ext cx="9144000" cy="4200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>
          <a:xfrm>
            <a:off x="4860032" y="4653136"/>
            <a:ext cx="3960440" cy="1368152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Länge eines Kurvenstücks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240090" y="3516346"/>
                <a:ext cx="2747734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i="1" smtClean="0">
                              <a:latin typeface="Cambria Math"/>
                            </a:rPr>
                            <m:t>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m:rPr>
                              <m:nor/>
                            </m:rPr>
                            <a:rPr lang="de-DE" dirty="0"/>
                            <m:t> 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0" y="3516346"/>
                <a:ext cx="2747734" cy="8487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760370" y="3394434"/>
                <a:ext cx="2747734" cy="9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  <m: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70" y="3394434"/>
                <a:ext cx="2747734" cy="9237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5496" y="2492896"/>
                <a:ext cx="3888432" cy="675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𝐵𝑒𝑎𝑐h𝑡𝑒</m:t>
                      </m:r>
                      <m:r>
                        <a:rPr lang="de-DE" b="0" i="1" smtClean="0"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492896"/>
                <a:ext cx="3888432" cy="6751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51520" y="3560490"/>
                <a:ext cx="1644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⟶∞,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𝑑𝑎𝑛𝑛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60490"/>
                <a:ext cx="164475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930374" y="3284984"/>
                <a:ext cx="5662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ea typeface="Cambria Math"/>
                  </a:rPr>
                  <a:t>			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∘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𝑆𝑒𝑘𝑎𝑛𝑡𝑒𝑛𝑧𝑢𝑔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𝑎𝑝𝑝𝑟𝑜𝑥𝑖𝑚𝑖𝑒𝑟𝑡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𝐾𝑢𝑟𝑣𝑒𝑛𝑠𝑡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𝑐𝑘</m:t>
                    </m:r>
                  </m:oMath>
                </a14:m>
                <a:endParaRPr lang="de-DE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74" y="3284984"/>
                <a:ext cx="5662344" cy="646331"/>
              </a:xfrm>
              <a:prstGeom prst="rect">
                <a:avLst/>
              </a:prstGeom>
              <a:blipFill rotWithShape="1"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679154" y="4544460"/>
                <a:ext cx="194421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  <a:ea typeface="Cambria Math"/>
                        </a:rPr>
                        <m:t>∘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de-DE" i="1">
                          <a:latin typeface="Cambria Math"/>
                          <a:ea typeface="Cambria Math"/>
                        </a:rPr>
                        <m:t>⟶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54" y="4544460"/>
                <a:ext cx="1944216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1809070" y="4114736"/>
                <a:ext cx="117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⟶0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70" y="4114736"/>
                <a:ext cx="117560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004048" y="4850826"/>
                <a:ext cx="3672408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𝐾𝑢𝑟𝑣𝑒𝑛𝑠𝑡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ü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𝑐𝑘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850826"/>
                <a:ext cx="3672408" cy="9482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4.44958E-6 L 0.00069 -0.30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1.61887E-6 L 0.0007 -0.303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7" grpId="0"/>
      <p:bldP spid="15" grpId="0"/>
      <p:bldP spid="9" grpId="0"/>
      <p:bldP spid="11" grpId="0"/>
      <p:bldP spid="12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2</a:t>
            </a:r>
            <a:r>
              <a:rPr lang="de-DE" sz="2400" b="1" u="sng" dirty="0" smtClean="0"/>
              <a:t>. Parameterdarstellung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90942" y="1556792"/>
                <a:ext cx="8629530" cy="1384995"/>
              </a:xfrm>
              <a:prstGeom prst="rect">
                <a:avLst/>
              </a:prstGeom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1400" b="1" u="sng" dirty="0" smtClean="0">
                    <a:latin typeface="Cambria Math" pitchFamily="18" charset="0"/>
                    <a:ea typeface="Cambria Math" pitchFamily="18" charset="0"/>
                  </a:rPr>
                  <a:t>Definition:</a:t>
                </a:r>
              </a:p>
              <a:p>
                <a:endParaRPr lang="de-DE" sz="1400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400" dirty="0" smtClean="0">
                    <a:latin typeface="Cambria Math" pitchFamily="18" charset="0"/>
                    <a:ea typeface="Cambria Math" pitchFamily="18" charset="0"/>
                  </a:rPr>
                  <a:t>Eine </a:t>
                </a:r>
                <a:r>
                  <a:rPr lang="de-DE" sz="1400" b="1" dirty="0" smtClean="0">
                    <a:latin typeface="Cambria Math" pitchFamily="18" charset="0"/>
                    <a:ea typeface="Cambria Math" pitchFamily="18" charset="0"/>
                  </a:rPr>
                  <a:t>Funktion</a:t>
                </a:r>
                <a:r>
                  <a:rPr lang="de-DE" sz="1400" dirty="0" smtClean="0">
                    <a:latin typeface="Cambria Math" pitchFamily="18" charset="0"/>
                    <a:ea typeface="Cambria Math" pitchFamily="18" charset="0"/>
                  </a:rPr>
                  <a:t>/Abbildung 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ea typeface="Cambria Math" pitchFamily="18" charset="0"/>
                      </a:rPr>
                      <m:t>𝑓</m:t>
                    </m:r>
                  </m:oMath>
                </a14:m>
                <a:r>
                  <a:rPr lang="de-DE" sz="1400" dirty="0" smtClean="0">
                    <a:latin typeface="Cambria Math" pitchFamily="18" charset="0"/>
                    <a:ea typeface="Cambria Math" pitchFamily="18" charset="0"/>
                  </a:rPr>
                  <a:t> von X nach Y ist eine Vorschrift, die jedem Element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de-DE" sz="1400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sz="1400" dirty="0" smtClean="0">
                    <a:latin typeface="Cambria Math" pitchFamily="18" charset="0"/>
                    <a:ea typeface="Cambria Math" pitchFamily="18" charset="0"/>
                  </a:rPr>
                  <a:t> X </a:t>
                </a:r>
                <a:r>
                  <a:rPr lang="de-DE" sz="1400" b="1" u="sng" dirty="0" smtClean="0">
                    <a:latin typeface="Cambria Math" pitchFamily="18" charset="0"/>
                    <a:ea typeface="Cambria Math" pitchFamily="18" charset="0"/>
                  </a:rPr>
                  <a:t>in eindeutiger Weise</a:t>
                </a:r>
                <a:r>
                  <a:rPr lang="de-DE" sz="1400" dirty="0" smtClean="0">
                    <a:latin typeface="Cambria Math" pitchFamily="18" charset="0"/>
                    <a:ea typeface="Cambria Math" pitchFamily="18" charset="0"/>
                  </a:rPr>
                  <a:t> ein Element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ea typeface="Cambria Math" pitchFamily="18" charset="0"/>
                      </a:rPr>
                      <m:t>𝑓</m:t>
                    </m:r>
                    <m:r>
                      <a:rPr lang="de-DE" sz="1400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de-DE" sz="14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de-DE" sz="1400" b="0" i="1" smtClean="0">
                        <a:latin typeface="Cambria Math"/>
                        <a:ea typeface="Cambria Math" pitchFamily="18" charset="0"/>
                      </a:rPr>
                      <m:t>)∈</m:t>
                    </m:r>
                  </m:oMath>
                </a14:m>
                <a:r>
                  <a:rPr lang="de-DE" sz="1400" dirty="0" smtClean="0">
                    <a:latin typeface="Cambria Math" pitchFamily="18" charset="0"/>
                    <a:ea typeface="Cambria Math" pitchFamily="18" charset="0"/>
                  </a:rPr>
                  <a:t> Y zuordnet.</a:t>
                </a:r>
              </a:p>
              <a:p>
                <a:endParaRPr lang="de-DE" sz="1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400" i="1" dirty="0" smtClean="0">
                    <a:latin typeface="Cambria Math" pitchFamily="18" charset="0"/>
                    <a:ea typeface="Cambria Math" pitchFamily="18" charset="0"/>
                  </a:rPr>
                  <a:t>(Skript zur Analysis I, Kapitel 3)</a:t>
                </a: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42" y="1556792"/>
                <a:ext cx="8629530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39592" y="47971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Gebilde, wie z.B. die </a:t>
            </a:r>
            <a:r>
              <a:rPr lang="de-DE" b="1" u="sng" dirty="0" smtClean="0"/>
              <a:t>Ellipse</a:t>
            </a:r>
            <a:r>
              <a:rPr lang="de-DE" dirty="0" smtClean="0"/>
              <a:t>, lassen sich nicht durch Funktionen beschreiben! Denn:</a:t>
            </a:r>
          </a:p>
          <a:p>
            <a:endParaRPr lang="de-DE" dirty="0" smtClean="0"/>
          </a:p>
          <a:p>
            <a:r>
              <a:rPr lang="de-DE" dirty="0"/>
              <a:t>	</a:t>
            </a:r>
            <a:r>
              <a:rPr lang="de-DE" dirty="0" smtClean="0"/>
              <a:t>	▪ für jeden x-Wert müsste es 2 y-Werte geben!</a:t>
            </a:r>
          </a:p>
        </p:txBody>
      </p:sp>
      <p:sp>
        <p:nvSpPr>
          <p:cNvPr id="19" name="Ellipse 18"/>
          <p:cNvSpPr/>
          <p:nvPr/>
        </p:nvSpPr>
        <p:spPr>
          <a:xfrm>
            <a:off x="2556446" y="3356992"/>
            <a:ext cx="295165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4032275" y="3140968"/>
            <a:ext cx="0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411760" y="3933056"/>
            <a:ext cx="33123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436096" y="357301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sz="1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573016"/>
                <a:ext cx="36004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995936" y="307207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de-DE" sz="1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72075"/>
                <a:ext cx="36004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build="p"/>
      <p:bldP spid="19" grpId="0" animBg="1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755576" y="2132856"/>
            <a:ext cx="3960000" cy="396000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2" name="Bogen 1041"/>
          <p:cNvSpPr/>
          <p:nvPr/>
        </p:nvSpPr>
        <p:spPr>
          <a:xfrm rot="1260359">
            <a:off x="2682577" y="3804381"/>
            <a:ext cx="468000" cy="468000"/>
          </a:xfrm>
          <a:prstGeom prst="arc">
            <a:avLst>
              <a:gd name="adj1" fmla="val 16200000"/>
              <a:gd name="adj2" fmla="val 452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2841348" y="3861048"/>
                <a:ext cx="2904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348" y="3861048"/>
                <a:ext cx="29049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2</a:t>
            </a:r>
            <a:r>
              <a:rPr lang="de-DE" sz="2400" b="1" u="sng" dirty="0" smtClean="0"/>
              <a:t>. Parameterdarstellung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496" y="11967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▪ Abhilfe durch Parameterdarstellung</a:t>
            </a:r>
          </a:p>
          <a:p>
            <a:r>
              <a:rPr lang="de-DE" dirty="0" smtClean="0"/>
              <a:t>▪ Punkte des Graphen durch 2 verschiedene Funktionen beschrieben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2735576" y="1916832"/>
            <a:ext cx="0" cy="43204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07504" y="4112856"/>
            <a:ext cx="54726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724128" y="2716670"/>
                <a:ext cx="1744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</m:e>
                        <m:e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16670"/>
                <a:ext cx="174483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995513" y="1988840"/>
            <a:ext cx="124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6457601" y="2358172"/>
            <a:ext cx="99689" cy="358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Gerade Verbindung mit Pfeil 1023"/>
          <p:cNvCxnSpPr/>
          <p:nvPr/>
        </p:nvCxnSpPr>
        <p:spPr>
          <a:xfrm>
            <a:off x="6557290" y="2358172"/>
            <a:ext cx="404367" cy="358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Gerade Verbindung mit Pfeil 1030"/>
          <p:cNvCxnSpPr/>
          <p:nvPr/>
        </p:nvCxnSpPr>
        <p:spPr>
          <a:xfrm flipH="1">
            <a:off x="755576" y="4221088"/>
            <a:ext cx="198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Textfeld 1032"/>
              <p:cNvSpPr txBox="1"/>
              <p:nvPr/>
            </p:nvSpPr>
            <p:spPr>
              <a:xfrm>
                <a:off x="1187624" y="4201343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𝑅𝑎𝑑𝑖𝑢𝑠</m:t>
                      </m:r>
                      <m:r>
                        <a:rPr lang="de-DE" sz="1400" b="0" i="1" smtClean="0">
                          <a:latin typeface="Cambria Math"/>
                        </a:rPr>
                        <m:t>=:</m:t>
                      </m:r>
                      <m:r>
                        <a:rPr lang="de-DE" sz="1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33" name="Textfeld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01343"/>
                <a:ext cx="12241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Ellipse 1034"/>
          <p:cNvSpPr/>
          <p:nvPr/>
        </p:nvSpPr>
        <p:spPr>
          <a:xfrm>
            <a:off x="3984213" y="257663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Textfeld 1035"/>
              <p:cNvSpPr txBox="1"/>
              <p:nvPr/>
            </p:nvSpPr>
            <p:spPr>
              <a:xfrm>
                <a:off x="3954067" y="2298358"/>
                <a:ext cx="2578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1036" name="Textfeld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067" y="2298358"/>
                <a:ext cx="257893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8" name="Gerade Verbindung 1037"/>
          <p:cNvCxnSpPr>
            <a:endCxn id="1035" idx="3"/>
          </p:cNvCxnSpPr>
          <p:nvPr/>
        </p:nvCxnSpPr>
        <p:spPr>
          <a:xfrm flipV="1">
            <a:off x="2735576" y="2638091"/>
            <a:ext cx="1259181" cy="1474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Gerade Verbindung 1040"/>
          <p:cNvCxnSpPr>
            <a:stCxn id="1035" idx="4"/>
          </p:cNvCxnSpPr>
          <p:nvPr/>
        </p:nvCxnSpPr>
        <p:spPr>
          <a:xfrm>
            <a:off x="4020213" y="2648635"/>
            <a:ext cx="0" cy="1464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Gerade Verbindung mit Pfeil 1043"/>
          <p:cNvCxnSpPr/>
          <p:nvPr/>
        </p:nvCxnSpPr>
        <p:spPr>
          <a:xfrm>
            <a:off x="2735576" y="4221088"/>
            <a:ext cx="128463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5" name="Textfeld 1044"/>
              <p:cNvSpPr txBox="1"/>
              <p:nvPr/>
            </p:nvSpPr>
            <p:spPr>
              <a:xfrm>
                <a:off x="2885777" y="4201343"/>
                <a:ext cx="9661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𝑟</m:t>
                      </m:r>
                      <m:r>
                        <a:rPr lang="de-DE" sz="1400" b="0" i="0" smtClean="0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latin typeface="Cambria Math"/>
                        </a:rPr>
                        <m:t>cos</m:t>
                      </m:r>
                      <m:r>
                        <a:rPr lang="de-DE" sz="1400" b="0" i="1" smtClean="0">
                          <a:latin typeface="Cambria Math"/>
                        </a:rPr>
                        <m:t>⁡(</m:t>
                      </m:r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45" name="Textfeld 10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777" y="4201343"/>
                <a:ext cx="96614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7" name="Gerade Verbindung mit Pfeil 1046"/>
          <p:cNvCxnSpPr/>
          <p:nvPr/>
        </p:nvCxnSpPr>
        <p:spPr>
          <a:xfrm>
            <a:off x="4860032" y="2600081"/>
            <a:ext cx="0" cy="150043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 rot="5400000">
                <a:off x="4530849" y="3254127"/>
                <a:ext cx="9661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𝑟</m:t>
                      </m:r>
                      <m:r>
                        <a:rPr lang="de-DE" sz="1400" b="0" i="0" smtClean="0">
                          <a:latin typeface="Cambria Math"/>
                        </a:rPr>
                        <m:t>∗</m:t>
                      </m:r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r>
                        <a:rPr lang="de-DE" sz="1400" b="0" i="1" smtClean="0">
                          <a:latin typeface="Cambria Math"/>
                        </a:rPr>
                        <m:t>(</m:t>
                      </m:r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530849" y="3254127"/>
                <a:ext cx="966143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Textfeld 1048"/>
              <p:cNvSpPr txBox="1"/>
              <p:nvPr/>
            </p:nvSpPr>
            <p:spPr>
              <a:xfrm>
                <a:off x="5940152" y="3645024"/>
                <a:ext cx="2825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𝑆𝑒𝑡𝑧𝑒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≔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𝑟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de-DE" b="0" dirty="0" smtClean="0"/>
              </a:p>
              <a:p>
                <a:r>
                  <a:rPr lang="de-DE" dirty="0" smtClean="0"/>
                  <a:t>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≔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sin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⁡(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9" name="Textfeld 1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645024"/>
                <a:ext cx="2825572" cy="646331"/>
              </a:xfrm>
              <a:prstGeom prst="rect">
                <a:avLst/>
              </a:prstGeom>
              <a:blipFill rotWithShape="1">
                <a:blip r:embed="rId1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5796136" y="5003884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) </m:t>
                          </m:r>
                        </m:e>
                        <m:e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003884"/>
                <a:ext cx="280831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0" name="Textfeld 1049"/>
              <p:cNvSpPr txBox="1"/>
              <p:nvPr/>
            </p:nvSpPr>
            <p:spPr>
              <a:xfrm>
                <a:off x="5508104" y="3945612"/>
                <a:ext cx="278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50" name="Textfeld 10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945612"/>
                <a:ext cx="27816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2493640" y="1772816"/>
                <a:ext cx="278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40" y="1772816"/>
                <a:ext cx="27816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6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2" grpId="0" animBg="1"/>
      <p:bldP spid="50" grpId="0"/>
      <p:bldP spid="8" grpId="0" build="p"/>
      <p:bldP spid="23" grpId="0"/>
      <p:bldP spid="24" grpId="0"/>
      <p:bldP spid="1033" grpId="0"/>
      <p:bldP spid="1035" grpId="0" animBg="1"/>
      <p:bldP spid="1036" grpId="0"/>
      <p:bldP spid="1045" grpId="0"/>
      <p:bldP spid="58" grpId="0"/>
      <p:bldP spid="1049" grpId="0" build="p"/>
      <p:bldP spid="60" grpId="0"/>
      <p:bldP spid="105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bgerundetes Rechteck 148"/>
          <p:cNvSpPr/>
          <p:nvPr/>
        </p:nvSpPr>
        <p:spPr>
          <a:xfrm>
            <a:off x="5076056" y="1988840"/>
            <a:ext cx="3960440" cy="1368152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2</a:t>
            </a:r>
            <a:r>
              <a:rPr lang="de-DE" sz="2400" b="1" u="sng" dirty="0" smtClean="0"/>
              <a:t>. Parameterdarstellung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Textfeld 1048"/>
              <p:cNvSpPr txBox="1"/>
              <p:nvPr/>
            </p:nvSpPr>
            <p:spPr>
              <a:xfrm>
                <a:off x="667534" y="1196752"/>
                <a:ext cx="57046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𝐹𝑢𝑛𝑘𝑡𝑖𝑜𝑛𝑒𝑛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𝑙𝑎𝑠𝑠𝑒𝑛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𝑠𝑖𝑐h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𝑝𝑎𝑟𝑎𝑚𝑒𝑡𝑟𝑖𝑠𝑖𝑒𝑟𝑒𝑛</m:t>
                      </m:r>
                      <m:r>
                        <a:rPr lang="de-DE" b="0" i="1" smtClean="0">
                          <a:latin typeface="Cambria Math"/>
                        </a:rPr>
                        <m:t>, </m:t>
                      </m:r>
                      <m:r>
                        <a:rPr lang="de-DE" b="0" i="1" smtClean="0">
                          <a:latin typeface="Cambria Math"/>
                        </a:rPr>
                        <m:t>𝑖𝑛𝑑𝑒𝑚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𝑚𝑎𝑛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≔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𝑢𝑛𝑑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≔</m:t>
                      </m:r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 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𝑠𝑒𝑡𝑧𝑡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                                          </m:t>
                      </m:r>
                    </m:oMath>
                  </m:oMathPara>
                </a14:m>
                <a:endPara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9" name="Textfeld 1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34" y="1196752"/>
                <a:ext cx="5704666" cy="646331"/>
              </a:xfrm>
              <a:prstGeom prst="rect">
                <a:avLst/>
              </a:prstGeom>
              <a:blipFill rotWithShape="1"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Gerade Verbindung mit Pfeil 92"/>
          <p:cNvCxnSpPr/>
          <p:nvPr/>
        </p:nvCxnSpPr>
        <p:spPr>
          <a:xfrm flipV="1">
            <a:off x="608933" y="1844824"/>
            <a:ext cx="0" cy="4392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320901" y="5877272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361246" y="1650286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y</a:t>
            </a:r>
            <a:endParaRPr lang="de-DE" sz="1600" dirty="0"/>
          </a:p>
        </p:txBody>
      </p:sp>
      <p:sp>
        <p:nvSpPr>
          <p:cNvPr id="96" name="Textfeld 95"/>
          <p:cNvSpPr txBox="1"/>
          <p:nvPr/>
        </p:nvSpPr>
        <p:spPr>
          <a:xfrm>
            <a:off x="5217445" y="5682734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x</a:t>
            </a:r>
            <a:endParaRPr lang="de-DE" sz="1600" dirty="0"/>
          </a:p>
        </p:txBody>
      </p:sp>
      <p:sp>
        <p:nvSpPr>
          <p:cNvPr id="97" name="Bogen 96"/>
          <p:cNvSpPr/>
          <p:nvPr/>
        </p:nvSpPr>
        <p:spPr>
          <a:xfrm rot="10800000" flipH="1">
            <a:off x="-3204863" y="473220"/>
            <a:ext cx="7757210" cy="4552538"/>
          </a:xfrm>
          <a:prstGeom prst="arc">
            <a:avLst>
              <a:gd name="adj1" fmla="val 16102062"/>
              <a:gd name="adj2" fmla="val 10403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8" name="Gerade Verbindung 97"/>
          <p:cNvCxnSpPr/>
          <p:nvPr/>
        </p:nvCxnSpPr>
        <p:spPr>
          <a:xfrm>
            <a:off x="2841181" y="58052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1112989" y="58052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977085" y="58052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3705277" y="58052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4557943" y="580526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/>
              <p:cNvSpPr txBox="1"/>
              <p:nvPr/>
            </p:nvSpPr>
            <p:spPr>
              <a:xfrm>
                <a:off x="1795351" y="586798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3" name="Textfeld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51" y="5867980"/>
                <a:ext cx="36003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/>
              <p:cNvSpPr txBox="1"/>
              <p:nvPr/>
            </p:nvSpPr>
            <p:spPr>
              <a:xfrm>
                <a:off x="2670877" y="586798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4" name="Textfeld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77" y="5867980"/>
                <a:ext cx="36003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3538402" y="5865842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02" y="5865842"/>
                <a:ext cx="360039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730090" y="5867980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0" y="5867980"/>
                <a:ext cx="792087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4171615" y="5865842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15" y="5865842"/>
                <a:ext cx="792087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Gerade Verbindung 107"/>
          <p:cNvCxnSpPr/>
          <p:nvPr/>
        </p:nvCxnSpPr>
        <p:spPr>
          <a:xfrm flipH="1" flipV="1">
            <a:off x="1114703" y="5025759"/>
            <a:ext cx="1" cy="842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H="1" flipV="1">
            <a:off x="1975370" y="4892020"/>
            <a:ext cx="1716" cy="10026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 flipH="1" flipV="1">
            <a:off x="2839466" y="4653136"/>
            <a:ext cx="1" cy="1214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flipV="1">
            <a:off x="3706991" y="4155368"/>
            <a:ext cx="11430" cy="17527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 flipH="1" flipV="1">
            <a:off x="4556228" y="2636912"/>
            <a:ext cx="1" cy="32289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1114704" y="5024606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>
            <a:off x="1980515" y="4906878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2841181" y="4653136"/>
            <a:ext cx="88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>
            <a:off x="3708707" y="4163938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H="1">
            <a:off x="608933" y="5013176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H="1">
            <a:off x="608933" y="4892020"/>
            <a:ext cx="13664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 flipH="1">
            <a:off x="608933" y="4649708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flipH="1">
            <a:off x="608933" y="4155368"/>
            <a:ext cx="30997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/>
          <p:cNvCxnSpPr>
            <a:stCxn id="97" idx="2"/>
          </p:cNvCxnSpPr>
          <p:nvPr/>
        </p:nvCxnSpPr>
        <p:spPr>
          <a:xfrm flipH="1">
            <a:off x="608933" y="2632238"/>
            <a:ext cx="3938265" cy="46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121"/>
          <p:cNvCxnSpPr>
            <a:stCxn id="97" idx="2"/>
          </p:cNvCxnSpPr>
          <p:nvPr/>
        </p:nvCxnSpPr>
        <p:spPr>
          <a:xfrm>
            <a:off x="4547198" y="2632238"/>
            <a:ext cx="10745" cy="152661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>
            <a:off x="3716707" y="4186846"/>
            <a:ext cx="0" cy="468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>
            <a:off x="2841181" y="4653136"/>
            <a:ext cx="0" cy="252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>
            <a:off x="1977085" y="4892020"/>
            <a:ext cx="0" cy="144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feld 125"/>
              <p:cNvSpPr txBox="1"/>
              <p:nvPr/>
            </p:nvSpPr>
            <p:spPr>
              <a:xfrm>
                <a:off x="4557943" y="3395543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26" name="Textfeld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43" y="3395543"/>
                <a:ext cx="43204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feld 126"/>
              <p:cNvSpPr txBox="1"/>
              <p:nvPr/>
            </p:nvSpPr>
            <p:spPr>
              <a:xfrm>
                <a:off x="3656129" y="4324107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27" name="Textfeld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29" y="4324107"/>
                <a:ext cx="432047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feld 127"/>
              <p:cNvSpPr txBox="1"/>
              <p:nvPr/>
            </p:nvSpPr>
            <p:spPr>
              <a:xfrm>
                <a:off x="2769173" y="4653136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28" name="Textfeld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3" y="4653136"/>
                <a:ext cx="43204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feld 128"/>
              <p:cNvSpPr txBox="1"/>
              <p:nvPr/>
            </p:nvSpPr>
            <p:spPr>
              <a:xfrm>
                <a:off x="1905078" y="484941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29" name="Textfeld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78" y="4849415"/>
                <a:ext cx="432047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feld 129"/>
              <p:cNvSpPr txBox="1"/>
              <p:nvPr/>
            </p:nvSpPr>
            <p:spPr>
              <a:xfrm>
                <a:off x="4068716" y="411790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0" name="Textfeld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16" y="4117905"/>
                <a:ext cx="432047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feld 130"/>
              <p:cNvSpPr txBox="1"/>
              <p:nvPr/>
            </p:nvSpPr>
            <p:spPr>
              <a:xfrm>
                <a:off x="3260232" y="459255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1" name="Textfeld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232" y="4592558"/>
                <a:ext cx="43204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feld 131"/>
              <p:cNvSpPr txBox="1"/>
              <p:nvPr/>
            </p:nvSpPr>
            <p:spPr>
              <a:xfrm>
                <a:off x="2409133" y="484941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2" name="Textfeld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33" y="4849415"/>
                <a:ext cx="432047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feld 132"/>
              <p:cNvSpPr txBox="1"/>
              <p:nvPr/>
            </p:nvSpPr>
            <p:spPr>
              <a:xfrm>
                <a:off x="1515467" y="498688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3" name="Textfeld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67" y="4986888"/>
                <a:ext cx="43204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Gerade Verbindung 133"/>
          <p:cNvCxnSpPr/>
          <p:nvPr/>
        </p:nvCxnSpPr>
        <p:spPr>
          <a:xfrm flipH="1">
            <a:off x="3723181" y="2632238"/>
            <a:ext cx="824017" cy="152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134"/>
          <p:cNvCxnSpPr/>
          <p:nvPr/>
        </p:nvCxnSpPr>
        <p:spPr>
          <a:xfrm flipH="1">
            <a:off x="2839466" y="4186846"/>
            <a:ext cx="852813" cy="44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H="1">
            <a:off x="1980515" y="4631884"/>
            <a:ext cx="870381" cy="268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flipH="1">
            <a:off x="1114704" y="4892020"/>
            <a:ext cx="832810" cy="111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feld 137"/>
              <p:cNvSpPr txBox="1"/>
              <p:nvPr/>
            </p:nvSpPr>
            <p:spPr>
              <a:xfrm>
                <a:off x="3814631" y="308776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8" name="Textfeld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31" y="3087766"/>
                <a:ext cx="29698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feld 138"/>
              <p:cNvSpPr txBox="1"/>
              <p:nvPr/>
            </p:nvSpPr>
            <p:spPr>
              <a:xfrm>
                <a:off x="3053649" y="4117905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9" name="Textfeld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649" y="4117905"/>
                <a:ext cx="296984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feld 139"/>
              <p:cNvSpPr txBox="1"/>
              <p:nvPr/>
            </p:nvSpPr>
            <p:spPr>
              <a:xfrm>
                <a:off x="2158820" y="4490972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0" name="Textfeld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20" y="4490972"/>
                <a:ext cx="296984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feld 140"/>
              <p:cNvSpPr txBox="1"/>
              <p:nvPr/>
            </p:nvSpPr>
            <p:spPr>
              <a:xfrm>
                <a:off x="1218483" y="467651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1" name="Textfeld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83" y="4676516"/>
                <a:ext cx="296984" cy="3077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feld 141"/>
              <p:cNvSpPr txBox="1"/>
              <p:nvPr/>
            </p:nvSpPr>
            <p:spPr>
              <a:xfrm>
                <a:off x="55729" y="247834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42" name="Textfeld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" y="2478349"/>
                <a:ext cx="648071" cy="307777"/>
              </a:xfrm>
              <a:prstGeom prst="rect">
                <a:avLst/>
              </a:prstGeom>
              <a:blipFill rotWithShape="1"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feld 142"/>
              <p:cNvSpPr txBox="1"/>
              <p:nvPr/>
            </p:nvSpPr>
            <p:spPr>
              <a:xfrm>
                <a:off x="70588" y="400147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43" name="Textfeld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4001479"/>
                <a:ext cx="648071" cy="307777"/>
              </a:xfrm>
              <a:prstGeom prst="rect">
                <a:avLst/>
              </a:prstGeom>
              <a:blipFill rotWithShape="1">
                <a:blip r:embed="rId2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feld 143"/>
              <p:cNvSpPr txBox="1"/>
              <p:nvPr/>
            </p:nvSpPr>
            <p:spPr>
              <a:xfrm>
                <a:off x="70588" y="4437112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44" name="Textfeld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4437112"/>
                <a:ext cx="648071" cy="307777"/>
              </a:xfrm>
              <a:prstGeom prst="rect">
                <a:avLst/>
              </a:prstGeom>
              <a:blipFill rotWithShape="1"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feld 144"/>
              <p:cNvSpPr txBox="1"/>
              <p:nvPr/>
            </p:nvSpPr>
            <p:spPr>
              <a:xfrm>
                <a:off x="82018" y="470539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45" name="Textfeld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" y="4705399"/>
                <a:ext cx="648071" cy="307777"/>
              </a:xfrm>
              <a:prstGeom prst="rect">
                <a:avLst/>
              </a:prstGeom>
              <a:blipFill rotWithShape="1"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feld 145"/>
              <p:cNvSpPr txBox="1"/>
              <p:nvPr/>
            </p:nvSpPr>
            <p:spPr>
              <a:xfrm>
                <a:off x="82019" y="4952781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46" name="Textfeld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" y="4952781"/>
                <a:ext cx="648071" cy="307777"/>
              </a:xfrm>
              <a:prstGeom prst="rect">
                <a:avLst/>
              </a:prstGeom>
              <a:blipFill rotWithShape="1">
                <a:blip r:embed="rId2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feld 147"/>
              <p:cNvSpPr txBox="1"/>
              <p:nvPr/>
            </p:nvSpPr>
            <p:spPr>
              <a:xfrm>
                <a:off x="5220072" y="2186530"/>
                <a:ext cx="3672408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𝐾𝑢𝑟𝑣𝑒𝑛𝑠𝑡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ü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𝑐𝑘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8" name="Textfeld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86530"/>
                <a:ext cx="3672408" cy="94820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 rechteckige Legende 10"/>
          <p:cNvSpPr/>
          <p:nvPr/>
        </p:nvSpPr>
        <p:spPr>
          <a:xfrm rot="10800000">
            <a:off x="5290066" y="3992666"/>
            <a:ext cx="3168352" cy="1244341"/>
          </a:xfrm>
          <a:prstGeom prst="wedgeRoundRectCallout">
            <a:avLst>
              <a:gd name="adj1" fmla="val -34670"/>
              <a:gd name="adj2" fmla="val 88673"/>
              <a:gd name="adj3" fmla="val 16667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4309469"/>
            <a:ext cx="2592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Abwandeln für die</a:t>
            </a:r>
          </a:p>
          <a:p>
            <a:r>
              <a:rPr lang="de-DE" sz="2000" dirty="0" smtClean="0"/>
              <a:t>Parameterdarstellung!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164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95E-6 L -0.57882 -0.1612 " pathEditMode="relative" rAng="0" ptsTypes="AA">
                                      <p:cBhvr>
                                        <p:cTn id="48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8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9" grpId="1" animBg="1"/>
      <p:bldP spid="1049" grpId="0" build="p"/>
      <p:bldP spid="1049" grpId="1" build="allAtOnce"/>
      <p:bldP spid="95" grpId="0"/>
      <p:bldP spid="95" grpId="1"/>
      <p:bldP spid="96" grpId="0"/>
      <p:bldP spid="96" grpId="1"/>
      <p:bldP spid="97" grpId="0" animBg="1"/>
      <p:bldP spid="97" grpId="1" animBg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8" grpId="0"/>
      <p:bldP spid="148" grpId="1"/>
      <p:bldP spid="11" grpId="0" animBg="1"/>
      <p:bldP spid="11" grpId="1" animBg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861874" y="4653136"/>
            <a:ext cx="3361516" cy="1192104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2</a:t>
            </a:r>
            <a:r>
              <a:rPr lang="de-DE" sz="2400" b="1" u="sng" dirty="0" smtClean="0"/>
              <a:t>. Parameterdarstellung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feld 147"/>
              <p:cNvSpPr txBox="1"/>
              <p:nvPr/>
            </p:nvSpPr>
            <p:spPr>
              <a:xfrm>
                <a:off x="-70942" y="1079637"/>
                <a:ext cx="3672408" cy="938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𝐾𝑢𝑟𝑣𝑒𝑛𝑠𝑡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ü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𝑐𝑘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8" name="Textfeld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942" y="1079637"/>
                <a:ext cx="3672408" cy="9386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043608" y="2131716"/>
                <a:ext cx="2736304" cy="97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31716"/>
                <a:ext cx="2736304" cy="971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220072" y="2276290"/>
                <a:ext cx="3600400" cy="68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</a:rPr>
                        <m:t>𝑑𝑒𝑛𝑛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  </m:t>
                      </m:r>
                      <m:r>
                        <a:rPr lang="de-DE" b="0" i="1" smtClean="0">
                          <a:latin typeface="Cambria Math"/>
                        </a:rPr>
                        <m:t>𝑢𝑛𝑑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276290"/>
                <a:ext cx="3600400" cy="6829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153334" y="3283844"/>
                <a:ext cx="3179782" cy="97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34" y="3283844"/>
                <a:ext cx="3179782" cy="971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427984" y="3284984"/>
                <a:ext cx="3888433" cy="93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′(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284984"/>
                <a:ext cx="3888433" cy="9372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3528" y="5013176"/>
                <a:ext cx="538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13176"/>
                <a:ext cx="53834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83568" y="4757176"/>
                <a:ext cx="3672408" cy="97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57176"/>
                <a:ext cx="3672408" cy="9736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130804" y="4892020"/>
                <a:ext cx="3545652" cy="68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</a:rPr>
                        <m:t>𝑑𝑒𝑛𝑛</m:t>
                      </m:r>
                      <m:r>
                        <a:rPr lang="de-DE" b="0" i="1" smtClean="0">
                          <a:latin typeface="Cambria Math"/>
                        </a:rPr>
                        <m:t>  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′(</m:t>
                      </m:r>
                      <m:r>
                        <a:rPr lang="de-DE" b="0" i="1" smtClean="0"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  ⇔</m:t>
                      </m:r>
                      <m:r>
                        <a:rPr lang="de-DE" b="0" i="1" smtClean="0">
                          <a:latin typeface="Cambria Math"/>
                        </a:rPr>
                        <m:t>𝑑𝑡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04" y="4892020"/>
                <a:ext cx="3545652" cy="68294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9593E-6 L -0.08264 -0.505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8" grpId="0"/>
      <p:bldP spid="12" grpId="0"/>
      <p:bldP spid="12" grpId="1"/>
      <p:bldP spid="8" grpId="0"/>
      <p:bldP spid="8" grpId="1"/>
      <p:bldP spid="14" grpId="0"/>
      <p:bldP spid="14" grpId="1"/>
      <p:bldP spid="15" grpId="0"/>
      <p:bldP spid="15" grpId="1"/>
      <p:bldP spid="9" grpId="0"/>
      <p:bldP spid="9" grpId="1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2</a:t>
            </a:r>
            <a:r>
              <a:rPr lang="de-DE" sz="2400" b="1" u="sng" dirty="0" smtClean="0"/>
              <a:t>. Parameterdarstellung</a:t>
            </a:r>
            <a:r>
              <a:rPr lang="de-DE" sz="2400" b="1" dirty="0" smtClean="0"/>
              <a:t>	</a:t>
            </a:r>
            <a:r>
              <a:rPr lang="de-DE" sz="2400" i="1" u="sng" dirty="0" smtClean="0"/>
              <a:t>Beispiele</a:t>
            </a:r>
            <a:endParaRPr lang="de-DE" sz="2400" b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-74090" y="1293812"/>
                <a:ext cx="3672408" cy="97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090" y="1293812"/>
                <a:ext cx="3672408" cy="973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lipse 19"/>
          <p:cNvSpPr/>
          <p:nvPr/>
        </p:nvSpPr>
        <p:spPr>
          <a:xfrm>
            <a:off x="3995936" y="2132856"/>
            <a:ext cx="3960000" cy="396000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Bogen 20"/>
          <p:cNvSpPr/>
          <p:nvPr/>
        </p:nvSpPr>
        <p:spPr>
          <a:xfrm rot="1260359">
            <a:off x="5922937" y="3804381"/>
            <a:ext cx="468000" cy="468000"/>
          </a:xfrm>
          <a:prstGeom prst="arc">
            <a:avLst>
              <a:gd name="adj1" fmla="val 16200000"/>
              <a:gd name="adj2" fmla="val 452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081708" y="3861048"/>
                <a:ext cx="2904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08" y="3861048"/>
                <a:ext cx="29049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/>
          <p:cNvCxnSpPr/>
          <p:nvPr/>
        </p:nvCxnSpPr>
        <p:spPr>
          <a:xfrm flipV="1">
            <a:off x="5975936" y="1916832"/>
            <a:ext cx="0" cy="43204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3347864" y="4112856"/>
            <a:ext cx="547260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995936" y="4221088"/>
            <a:ext cx="198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4427984" y="4201343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𝑅𝑎𝑑𝑖𝑢𝑠</m:t>
                      </m:r>
                      <m:r>
                        <a:rPr lang="de-DE" sz="1400" b="0" i="1" smtClean="0">
                          <a:latin typeface="Cambria Math"/>
                        </a:rPr>
                        <m:t>=:</m:t>
                      </m:r>
                      <m:r>
                        <a:rPr lang="de-DE" sz="1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01343"/>
                <a:ext cx="12241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lipse 26"/>
          <p:cNvSpPr/>
          <p:nvPr/>
        </p:nvSpPr>
        <p:spPr>
          <a:xfrm>
            <a:off x="7224573" y="2576635"/>
            <a:ext cx="72000" cy="7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194427" y="2298358"/>
                <a:ext cx="2578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27" y="2298358"/>
                <a:ext cx="257893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 Verbindung 28"/>
          <p:cNvCxnSpPr>
            <a:endCxn id="27" idx="3"/>
          </p:cNvCxnSpPr>
          <p:nvPr/>
        </p:nvCxnSpPr>
        <p:spPr>
          <a:xfrm flipV="1">
            <a:off x="5975936" y="2638091"/>
            <a:ext cx="1259181" cy="1474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27" idx="4"/>
          </p:cNvCxnSpPr>
          <p:nvPr/>
        </p:nvCxnSpPr>
        <p:spPr>
          <a:xfrm>
            <a:off x="7260573" y="2648635"/>
            <a:ext cx="0" cy="1464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5975936" y="4221088"/>
            <a:ext cx="128463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126137" y="4201343"/>
                <a:ext cx="9661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𝑟</m:t>
                      </m:r>
                      <m:r>
                        <a:rPr lang="de-DE" sz="1400" b="0" i="0" smtClean="0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latin typeface="Cambria Math"/>
                        </a:rPr>
                        <m:t>cos</m:t>
                      </m:r>
                      <m:r>
                        <a:rPr lang="de-DE" sz="1400" b="0" i="1" smtClean="0">
                          <a:latin typeface="Cambria Math"/>
                        </a:rPr>
                        <m:t>⁡(</m:t>
                      </m:r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137" y="4201343"/>
                <a:ext cx="96614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/>
          <p:cNvCxnSpPr/>
          <p:nvPr/>
        </p:nvCxnSpPr>
        <p:spPr>
          <a:xfrm>
            <a:off x="8100392" y="2600081"/>
            <a:ext cx="0" cy="150043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 rot="5400000">
                <a:off x="7771209" y="3254127"/>
                <a:ext cx="9661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𝑟</m:t>
                      </m:r>
                      <m:r>
                        <a:rPr lang="de-DE" sz="1400" b="0" i="0" smtClean="0">
                          <a:latin typeface="Cambria Math"/>
                        </a:rPr>
                        <m:t>∗</m:t>
                      </m:r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r>
                        <a:rPr lang="de-DE" sz="1400" b="0" i="1" smtClean="0">
                          <a:latin typeface="Cambria Math"/>
                        </a:rPr>
                        <m:t>(</m:t>
                      </m:r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71209" y="3254127"/>
                <a:ext cx="966143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899592" y="5003884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) </m:t>
                          </m:r>
                        </m:e>
                        <m:e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003884"/>
                <a:ext cx="280831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23528" y="2924944"/>
                <a:ext cx="3274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u="sng" smtClean="0">
                          <a:latin typeface="Cambria Math"/>
                        </a:rPr>
                        <m:t>𝑫𝒆𝒓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𝑼𝒎𝒇𝒂𝒏𝒈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𝒅𝒆𝒔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𝑲𝒓𝒆𝒊𝒔𝒃𝒐𝒈𝒆𝒏𝒔</m:t>
                      </m:r>
                    </m:oMath>
                  </m:oMathPara>
                </a14:m>
                <a:endParaRPr lang="de-DE" b="1" u="sng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327479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8566"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3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6" grpId="0"/>
      <p:bldP spid="27" grpId="0" animBg="1"/>
      <p:bldP spid="28" grpId="0"/>
      <p:bldP spid="32" grpId="0"/>
      <p:bldP spid="34" grpId="0"/>
      <p:bldP spid="3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2</a:t>
            </a:r>
            <a:r>
              <a:rPr lang="de-DE" sz="2400" b="1" u="sng" dirty="0" smtClean="0"/>
              <a:t>. Parameterdarstellung</a:t>
            </a:r>
            <a:r>
              <a:rPr lang="de-DE" sz="2400" b="1" dirty="0" smtClean="0"/>
              <a:t>	</a:t>
            </a:r>
            <a:r>
              <a:rPr lang="de-DE" sz="2400" i="1" u="sng" dirty="0" smtClean="0"/>
              <a:t>Beispiele</a:t>
            </a:r>
            <a:endParaRPr lang="de-DE" sz="2400" b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-74090" y="1293812"/>
                <a:ext cx="3672408" cy="97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090" y="1293812"/>
                <a:ext cx="3672408" cy="973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1520" y="2987660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u="sng" smtClean="0">
                          <a:latin typeface="Cambria Math"/>
                        </a:rPr>
                        <m:t>𝑫𝒊𝒆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𝑳</m:t>
                      </m:r>
                      <m:r>
                        <a:rPr lang="de-DE" b="1" i="1" u="sng" smtClean="0">
                          <a:latin typeface="Cambria Math"/>
                        </a:rPr>
                        <m:t>ä</m:t>
                      </m:r>
                      <m:r>
                        <a:rPr lang="de-DE" b="1" i="1" u="sng" smtClean="0">
                          <a:latin typeface="Cambria Math"/>
                        </a:rPr>
                        <m:t>𝒏𝒈𝒆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𝒅𝒆𝒔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𝑩𝒐𝒈𝒆𝒏𝒔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𝒅𝒆𝒓</m:t>
                      </m:r>
                      <m:r>
                        <a:rPr lang="de-DE" b="1" i="1" u="sng" smtClean="0">
                          <a:latin typeface="Cambria Math"/>
                        </a:rPr>
                        <m:t> </m:t>
                      </m:r>
                      <m:r>
                        <a:rPr lang="de-DE" b="1" i="1" u="sng" smtClean="0">
                          <a:latin typeface="Cambria Math"/>
                        </a:rPr>
                        <m:t>𝑷𝒂𝒓𝒂𝒃𝒆𝒍</m:t>
                      </m:r>
                    </m:oMath>
                  </m:oMathPara>
                </a14:m>
                <a:endParaRPr lang="de-DE" b="1" u="sng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87660"/>
                <a:ext cx="40324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 Verbindung mit Pfeil 10"/>
          <p:cNvCxnSpPr/>
          <p:nvPr/>
        </p:nvCxnSpPr>
        <p:spPr>
          <a:xfrm>
            <a:off x="4644008" y="4797152"/>
            <a:ext cx="40324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6633944" y="1628800"/>
            <a:ext cx="26288" cy="4176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gen 13"/>
          <p:cNvSpPr/>
          <p:nvPr/>
        </p:nvSpPr>
        <p:spPr>
          <a:xfrm rot="5400000">
            <a:off x="4250961" y="1545175"/>
            <a:ext cx="4797152" cy="1706802"/>
          </a:xfrm>
          <a:prstGeom prst="arc">
            <a:avLst>
              <a:gd name="adj1" fmla="val 16200000"/>
              <a:gd name="adj2" fmla="val 53370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>
            <a:off x="7380312" y="4797152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7176814" y="4878120"/>
                <a:ext cx="4106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814" y="4878120"/>
                <a:ext cx="41065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36"/>
          <p:cNvCxnSpPr>
            <a:stCxn id="19" idx="0"/>
          </p:cNvCxnSpPr>
          <p:nvPr/>
        </p:nvCxnSpPr>
        <p:spPr>
          <a:xfrm flipV="1">
            <a:off x="7382143" y="3717032"/>
            <a:ext cx="0" cy="11610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95536" y="4297576"/>
                <a:ext cx="3384376" cy="71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(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, 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) </m:t>
                          </m:r>
                        </m:e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0 ≤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7576"/>
                <a:ext cx="3384376" cy="7180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0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9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3</a:t>
            </a:r>
            <a:r>
              <a:rPr lang="de-DE" sz="2400" b="1" u="sng" dirty="0" smtClean="0"/>
              <a:t>. Die Zykloide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8386" y="1395933"/>
            <a:ext cx="3119513" cy="1384995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1400" b="1" u="sng" dirty="0" smtClean="0">
                <a:latin typeface="Cambria Math" pitchFamily="18" charset="0"/>
                <a:ea typeface="Cambria Math" pitchFamily="18" charset="0"/>
              </a:rPr>
              <a:t>Definition:</a:t>
            </a:r>
          </a:p>
          <a:p>
            <a:endParaRPr lang="de-DE" sz="1400" dirty="0">
              <a:latin typeface="Cambria Math" pitchFamily="18" charset="0"/>
              <a:ea typeface="Cambria Math" pitchFamily="18" charset="0"/>
            </a:endParaRPr>
          </a:p>
          <a:p>
            <a:r>
              <a:rPr lang="de-DE" sz="1400" dirty="0" smtClean="0">
                <a:latin typeface="Cambria Math" pitchFamily="18" charset="0"/>
                <a:ea typeface="Cambria Math" pitchFamily="18" charset="0"/>
              </a:rPr>
              <a:t>Die </a:t>
            </a:r>
            <a:r>
              <a:rPr lang="de-DE" sz="1400" b="1" u="sng" dirty="0" smtClean="0">
                <a:latin typeface="Cambria Math" pitchFamily="18" charset="0"/>
                <a:ea typeface="Cambria Math" pitchFamily="18" charset="0"/>
              </a:rPr>
              <a:t>Zykloide</a:t>
            </a:r>
            <a:r>
              <a:rPr lang="de-DE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1400" dirty="0"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sz="1400" dirty="0" smtClean="0">
                <a:latin typeface="Cambria Math" pitchFamily="18" charset="0"/>
                <a:ea typeface="Cambria Math" pitchFamily="18" charset="0"/>
              </a:rPr>
              <a:t>st die Kurve, die von einem festen Punkt auf einem Kreis gezeichnet wird, der auf einer Geraden abrollt.</a:t>
            </a:r>
          </a:p>
        </p:txBody>
      </p:sp>
      <p:pic>
        <p:nvPicPr>
          <p:cNvPr id="9" name="Zykloid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9479" y="1533942"/>
            <a:ext cx="5544277" cy="41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mute="1">
                <p:cTn id="2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4716016" y="2097152"/>
            <a:ext cx="2700000" cy="270000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3</a:t>
            </a:r>
            <a:r>
              <a:rPr lang="de-DE" sz="2400" b="1" u="sng" dirty="0" smtClean="0"/>
              <a:t>. Die Zykloide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95536" y="4797152"/>
            <a:ext cx="82089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1691680" y="1628800"/>
            <a:ext cx="0" cy="3456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46388" y="2097152"/>
            <a:ext cx="2700000" cy="270000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387695" y="48131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604448" y="45925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403648" y="14441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</a:t>
            </a:r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1691680" y="3447152"/>
            <a:ext cx="0" cy="135000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6072738" y="3447152"/>
            <a:ext cx="0" cy="135000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endCxn id="19" idx="1"/>
          </p:cNvCxnSpPr>
          <p:nvPr/>
        </p:nvCxnSpPr>
        <p:spPr>
          <a:xfrm flipH="1" flipV="1">
            <a:off x="5111422" y="2492558"/>
            <a:ext cx="961316" cy="966024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1631102" y="4736574"/>
            <a:ext cx="144000" cy="14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5030352" y="2420888"/>
            <a:ext cx="144000" cy="14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403648" y="378904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92D050"/>
                </a:solidFill>
              </a:rPr>
              <a:t>a</a:t>
            </a:r>
            <a:endParaRPr lang="de-DE" sz="2000" dirty="0">
              <a:solidFill>
                <a:srgbClr val="92D050"/>
              </a:solidFill>
            </a:endParaRPr>
          </a:p>
        </p:txBody>
      </p:sp>
      <p:sp>
        <p:nvSpPr>
          <p:cNvPr id="32" name="Bogen 31"/>
          <p:cNvSpPr/>
          <p:nvPr/>
        </p:nvSpPr>
        <p:spPr>
          <a:xfrm rot="11577949">
            <a:off x="5809902" y="2924947"/>
            <a:ext cx="713338" cy="864088"/>
          </a:xfrm>
          <a:prstGeom prst="arc">
            <a:avLst>
              <a:gd name="adj1" fmla="val 16200000"/>
              <a:gd name="adj2" fmla="val 30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5750416" y="3258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5796135" y="4797152"/>
                <a:ext cx="167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𝑨</m:t>
                      </m:r>
                      <m:r>
                        <a:rPr lang="de-DE" b="0" i="1" smtClean="0">
                          <a:latin typeface="Cambria Math"/>
                        </a:rPr>
                        <m:t>=(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</a:rPr>
                        <m:t>∗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 0)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5" y="4797152"/>
                <a:ext cx="167283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Bogen 32"/>
          <p:cNvSpPr/>
          <p:nvPr/>
        </p:nvSpPr>
        <p:spPr>
          <a:xfrm rot="17262380">
            <a:off x="1298880" y="2656068"/>
            <a:ext cx="6561098" cy="6005287"/>
          </a:xfrm>
          <a:prstGeom prst="arc">
            <a:avLst>
              <a:gd name="adj1" fmla="val 16199715"/>
              <a:gd name="adj2" fmla="val 21082870"/>
            </a:avLst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995936" y="2060848"/>
                <a:ext cx="1285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de-DE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060848"/>
                <a:ext cx="128587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179512" y="5268249"/>
                <a:ext cx="7056784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𝑎𝑡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−(−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i="1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𝑎𝑡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∗(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68249"/>
                <a:ext cx="7056784" cy="5629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202372" y="5733256"/>
                <a:ext cx="6552728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∗(1−</m:t>
                      </m:r>
                      <m:func>
                        <m:func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2" y="5733256"/>
                <a:ext cx="6552728" cy="5629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5902815" y="3144396"/>
                <a:ext cx="1672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𝑴</m:t>
                      </m:r>
                      <m:r>
                        <a:rPr lang="de-DE" b="0" i="1" smtClean="0">
                          <a:latin typeface="Cambria Math"/>
                        </a:rPr>
                        <m:t>=(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</a:rPr>
                        <m:t>∗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815" y="3144396"/>
                <a:ext cx="167283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Gerade Verbindung 43"/>
          <p:cNvCxnSpPr/>
          <p:nvPr/>
        </p:nvCxnSpPr>
        <p:spPr>
          <a:xfrm flipH="1" flipV="1">
            <a:off x="5120106" y="3429000"/>
            <a:ext cx="945909" cy="295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H="1" flipV="1">
            <a:off x="5102352" y="2564888"/>
            <a:ext cx="17754" cy="864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4579429" y="3723549"/>
                <a:ext cx="1713301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cos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⁡(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29" y="3723549"/>
                <a:ext cx="1713301" cy="458395"/>
              </a:xfrm>
              <a:prstGeom prst="rect">
                <a:avLst/>
              </a:prstGeom>
              <a:blipFill rotWithShape="1"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Geschweifte Klammer links 48"/>
          <p:cNvSpPr/>
          <p:nvPr/>
        </p:nvSpPr>
        <p:spPr>
          <a:xfrm rot="16200000">
            <a:off x="5417339" y="3229934"/>
            <a:ext cx="323746" cy="8658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Geschweifte Klammer links 51"/>
          <p:cNvSpPr/>
          <p:nvPr/>
        </p:nvSpPr>
        <p:spPr>
          <a:xfrm>
            <a:off x="4427984" y="2492896"/>
            <a:ext cx="323746" cy="8658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160102" y="2694062"/>
                <a:ext cx="1434758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sin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⁡(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02" y="2694062"/>
                <a:ext cx="1434758" cy="458395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/>
      <p:bldP spid="21" grpId="0"/>
      <p:bldP spid="22" grpId="0"/>
      <p:bldP spid="29" grpId="0" animBg="1"/>
      <p:bldP spid="34" grpId="0" animBg="1"/>
      <p:bldP spid="35" grpId="0"/>
      <p:bldP spid="32" grpId="0" animBg="1"/>
      <p:bldP spid="37" grpId="0"/>
      <p:bldP spid="39" grpId="0"/>
      <p:bldP spid="33" grpId="0" animBg="1"/>
      <p:bldP spid="38" grpId="0"/>
      <p:bldP spid="36" grpId="0"/>
      <p:bldP spid="42" grpId="0"/>
      <p:bldP spid="45" grpId="0"/>
      <p:bldP spid="48" grpId="0"/>
      <p:bldP spid="49" grpId="0" animBg="1"/>
      <p:bldP spid="52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92696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Teil I – Mathematische Voraussetzungen</a:t>
            </a:r>
          </a:p>
          <a:p>
            <a:endParaRPr lang="de-DE" dirty="0" smtClean="0"/>
          </a:p>
          <a:p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Länge eines Kurvenstücks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 smtClean="0"/>
              <a:t>Parameterdarstellung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 smtClean="0"/>
              <a:t>Die Zykloide (Rollkurve)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4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926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Die Länge eines Kurvenstücks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18934" y="1556792"/>
                <a:ext cx="8701538" cy="1077218"/>
              </a:xfrm>
              <a:prstGeom prst="rect">
                <a:avLst/>
              </a:prstGeom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1600" b="1" u="sng" dirty="0" smtClean="0">
                    <a:latin typeface="Cambria Math" pitchFamily="18" charset="0"/>
                    <a:ea typeface="Cambria Math" pitchFamily="18" charset="0"/>
                  </a:rPr>
                  <a:t>Definition:	</a:t>
                </a:r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1600" b="1" i="1" dirty="0" smtClean="0">
                    <a:latin typeface="Cambria Math" pitchFamily="18" charset="0"/>
                    <a:ea typeface="Cambria Math" pitchFamily="18" charset="0"/>
                  </a:rPr>
                  <a:t>parametrisierte Kurve</a:t>
                </a:r>
              </a:p>
              <a:p>
                <a:endParaRPr lang="de-DE" sz="1600" b="1" i="1" u="sng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Sei </a:t>
                </a:r>
                <a:r>
                  <a:rPr lang="de-DE" sz="1600" dirty="0">
                    <a:latin typeface="Cambria Math" pitchFamily="18" charset="0"/>
                    <a:ea typeface="Cambria Math" pitchFamily="18" charset="0"/>
                  </a:rPr>
                  <a:t>∅ ≠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de-DE" sz="160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 ein Intervall. Eine stetige Abbildung </a:t>
                </a:r>
                <a:r>
                  <a:rPr lang="el-GR" sz="1600" dirty="0" smtClean="0">
                    <a:latin typeface="Cambria Math" pitchFamily="18" charset="0"/>
                    <a:ea typeface="Cambria Math" pitchFamily="18" charset="0"/>
                  </a:rPr>
                  <a:t>φ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: I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sz="16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heißt </a:t>
                </a:r>
                <a:r>
                  <a:rPr lang="de-DE" sz="1600" b="1" u="sng" dirty="0" smtClean="0">
                    <a:latin typeface="Cambria Math" pitchFamily="18" charset="0"/>
                    <a:ea typeface="Cambria Math" pitchFamily="18" charset="0"/>
                  </a:rPr>
                  <a:t>parametrisierte Kurve 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1600" i="1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Das Bild </a:t>
                </a:r>
                <a:r>
                  <a:rPr lang="el-GR" sz="1600" dirty="0" smtClean="0">
                    <a:latin typeface="Cambria Math" pitchFamily="18" charset="0"/>
                    <a:ea typeface="Cambria Math" pitchFamily="18" charset="0"/>
                  </a:rPr>
                  <a:t>φ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(I) heißt die </a:t>
                </a:r>
                <a:r>
                  <a:rPr lang="de-DE" sz="1600" b="1" u="sng" dirty="0" smtClean="0">
                    <a:latin typeface="Cambria Math" pitchFamily="18" charset="0"/>
                    <a:ea typeface="Cambria Math" pitchFamily="18" charset="0"/>
                  </a:rPr>
                  <a:t>Spur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von </a:t>
                </a:r>
                <a:r>
                  <a:rPr lang="el-GR" sz="1600" dirty="0" smtClean="0">
                    <a:latin typeface="Cambria Math" pitchFamily="18" charset="0"/>
                    <a:ea typeface="Cambria Math" pitchFamily="18" charset="0"/>
                  </a:rPr>
                  <a:t>φ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 (Bezeichnung: </a:t>
                </a:r>
                <a:r>
                  <a:rPr lang="de-DE" sz="1600" b="1" u="sng" dirty="0" smtClean="0">
                    <a:latin typeface="Cambria Math" pitchFamily="18" charset="0"/>
                    <a:ea typeface="Cambria Math" pitchFamily="18" charset="0"/>
                  </a:rPr>
                  <a:t>Spur (</a:t>
                </a:r>
                <a:r>
                  <a:rPr lang="el-GR" sz="1600" b="1" u="sng" dirty="0" smtClean="0">
                    <a:latin typeface="Cambria Math" pitchFamily="18" charset="0"/>
                    <a:ea typeface="Cambria Math" pitchFamily="18" charset="0"/>
                  </a:rPr>
                  <a:t>φ</a:t>
                </a:r>
                <a:r>
                  <a:rPr lang="de-DE" sz="1600" b="1" u="sng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de-DE" sz="16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4" y="1556792"/>
                <a:ext cx="8701538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t="48124" r="54723" b="24317"/>
          <a:stretch/>
        </p:blipFill>
        <p:spPr bwMode="auto">
          <a:xfrm>
            <a:off x="5212370" y="2852936"/>
            <a:ext cx="3841386" cy="32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9" t="47217" r="29663" b="24349"/>
          <a:stretch/>
        </p:blipFill>
        <p:spPr bwMode="auto">
          <a:xfrm>
            <a:off x="149704" y="2996951"/>
            <a:ext cx="2838120" cy="32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5496" y="2996951"/>
                <a:ext cx="5430408" cy="627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0, 2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⟶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⟶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≔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b="0" i="0" smtClean="0"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𝑚𝑖𝑡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996951"/>
                <a:ext cx="5430408" cy="6274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247324" y="3989234"/>
                <a:ext cx="5784728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[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0, ∞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⟶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⟶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≔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de-DE" b="0" i="0" smtClean="0"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h𝑡</m:t>
                                        </m:r>
                                      </m:num>
                                      <m:den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𝑚𝑖𝑡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324" y="3989234"/>
                <a:ext cx="5784728" cy="9977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0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3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2" t="31107" r="38813" b="53584"/>
          <a:stretch/>
        </p:blipFill>
        <p:spPr bwMode="auto">
          <a:xfrm>
            <a:off x="1319240" y="4437112"/>
            <a:ext cx="1944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926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Die Länge eines Kurvenstücks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79512" y="1556792"/>
                <a:ext cx="8874244" cy="2159437"/>
              </a:xfrm>
              <a:prstGeom prst="rect">
                <a:avLst/>
              </a:prstGeom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1200" b="1" u="sng" dirty="0" smtClean="0">
                    <a:latin typeface="Cambria Math" pitchFamily="18" charset="0"/>
                    <a:ea typeface="Cambria Math" pitchFamily="18" charset="0"/>
                  </a:rPr>
                  <a:t>Definition: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de-DE" sz="1200" b="1" i="1" dirty="0" smtClean="0">
                    <a:latin typeface="Cambria Math" pitchFamily="18" charset="0"/>
                    <a:ea typeface="Cambria Math" pitchFamily="18" charset="0"/>
                  </a:rPr>
                  <a:t>Länge einer Kurve</a:t>
                </a:r>
              </a:p>
              <a:p>
                <a:endParaRPr lang="de-DE" sz="1200" b="1" i="1" u="sng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Es seien W  eine Kurve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sz="12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und </a:t>
                </a:r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φ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: I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sz="12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eine Parameterdarstellung von W, wobei das Intervall I mehr als einen Punkt enthält.</a:t>
                </a:r>
              </a:p>
              <a:p>
                <a:endParaRPr lang="de-DE" sz="1200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(a) Sind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aufeinander folgende Kurvenpunkte, d.h.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/>
                            <a:ea typeface="Cambria Math" pitchFamily="18" charset="0"/>
                          </a:rPr>
                          <m:t>ρ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el-GR" sz="1200" dirty="0" smtClean="0">
                    <a:latin typeface="Cambria Math" pitchFamily="18" charset="0"/>
                    <a:ea typeface="Cambria Math" pitchFamily="18" charset="0"/>
                  </a:rPr>
                  <a:t>φ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200" i="1">
                            <a:latin typeface="Cambria Math"/>
                            <a:ea typeface="Cambria Math" pitchFamily="18" charset="0"/>
                          </a:rPr>
                          <m:t>ρ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200" i="1">
                            <a:latin typeface="Cambria Math"/>
                            <a:ea typeface="Cambria Math" pitchFamily="18" charset="0"/>
                          </a:rPr>
                          <m:t>ρ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∈ I für </a:t>
                </a:r>
                <a:r>
                  <a:rPr lang="el-GR" sz="1200" dirty="0" smtClean="0">
                    <a:latin typeface="Cambria Math" pitchFamily="18" charset="0"/>
                    <a:ea typeface="Cambria Math" pitchFamily="18" charset="0"/>
                  </a:rPr>
                  <a:t>ρ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= 0,1,....,r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&lt;. . .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, so heißt</a:t>
                </a:r>
              </a:p>
              <a:p>
                <a:endParaRPr lang="de-DE" sz="1200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	P :=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) := 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) + . . . + 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de-DE" sz="1200" dirty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endParaRPr lang="de-DE" sz="1200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in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der Kurve W einbeschriebener (gerichteter) Polygonzug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. Seine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Länge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wird definiert durch</a:t>
                </a:r>
              </a:p>
              <a:p>
                <a:endParaRPr lang="de-DE" sz="1200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de-DE" sz="1200" b="1" dirty="0">
                    <a:latin typeface="Cambria Math" pitchFamily="18" charset="0"/>
                    <a:ea typeface="Cambria Math" pitchFamily="18" charset="0"/>
                  </a:rPr>
                  <a:t>L(P)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 := L(P(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) :=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1200" i="1" smtClean="0">
                            <a:latin typeface="Cambria Math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20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</m:sup>
                      <m:e>
                        <m:r>
                          <a:rPr lang="de-DE" sz="1200" i="1" smtClean="0">
                            <a:latin typeface="Cambria Math"/>
                            <a:ea typeface="Cambria Math"/>
                          </a:rPr>
                          <m:t>∥</m:t>
                        </m:r>
                        <m:sSub>
                          <m:sSubPr>
                            <m:ctrlPr>
                              <a:rPr lang="de-DE" sz="12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20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sub>
                        </m:sSub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∥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de-DE" sz="1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56792"/>
                <a:ext cx="8874244" cy="2159437"/>
              </a:xfrm>
              <a:prstGeom prst="rect">
                <a:avLst/>
              </a:prstGeom>
              <a:blipFill rotWithShape="1">
                <a:blip r:embed="rId5"/>
                <a:stretch>
                  <a:fillRect b="-6497"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547664" y="4232121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32121"/>
                <a:ext cx="576064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064"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865302" y="4569301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02" y="4569301"/>
                <a:ext cx="576064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064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1547664" y="5528265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28265"/>
                <a:ext cx="576064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064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314100" y="5468084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00" y="5468084"/>
                <a:ext cx="576064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064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915816" y="4430801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30801"/>
                <a:ext cx="576064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411760" y="415380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153802"/>
                <a:ext cx="576064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1064"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907704" y="4846300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846300"/>
                <a:ext cx="576064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064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192418" y="5108044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de-DE" sz="12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418" y="5108044"/>
                <a:ext cx="576064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1064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004048" y="4077072"/>
                <a:ext cx="4049708" cy="904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el-GR" i="1" dirty="0" smtClean="0">
                        <a:latin typeface="Cambria Math"/>
                        <a:ea typeface="Cambria Math" pitchFamily="18" charset="0"/>
                      </a:rPr>
                      <m:t>𝜓</m:t>
                    </m:r>
                  </m:oMath>
                </a14:m>
                <a:r>
                  <a:rPr lang="el-GR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: </m:t>
                    </m:r>
                    <m:r>
                      <a:rPr lang="de-DE" i="1" dirty="0" smtClean="0">
                        <a:latin typeface="Cambria Math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	</a:t>
                </a:r>
              </a:p>
              <a:p>
                <a:r>
                  <a:rPr lang="de-DE" dirty="0" smtClean="0">
                    <a:ea typeface="Cambria Math"/>
                  </a:rPr>
                  <a:t>       	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⟶</m:t>
                    </m:r>
                    <m:r>
                      <a:rPr lang="el-GR" i="1" dirty="0">
                        <a:latin typeface="Cambria Math"/>
                        <a:ea typeface="Cambria Math" pitchFamily="18" charset="0"/>
                      </a:rPr>
                      <m:t>𝜓</m:t>
                    </m:r>
                    <m:d>
                      <m:dPr>
                        <m:ctrlPr>
                          <a:rPr lang="de-DE" b="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</m:e>
                    </m:d>
                    <m:r>
                      <a:rPr lang="de-DE" b="0" i="1" dirty="0" smtClean="0">
                        <a:latin typeface="Cambria Math"/>
                        <a:ea typeface="Cambria Math" pitchFamily="18" charset="0"/>
                      </a:rPr>
                      <m:t>≔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77072"/>
                <a:ext cx="4049708" cy="90441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/>
          <p:cNvCxnSpPr/>
          <p:nvPr/>
        </p:nvCxnSpPr>
        <p:spPr>
          <a:xfrm>
            <a:off x="359867" y="6093296"/>
            <a:ext cx="34086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539552" y="4005064"/>
            <a:ext cx="0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681616" y="5925328"/>
                <a:ext cx="5874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400" dirty="0" smtClean="0"/>
                  <a:t>(t)</a:t>
                </a:r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16" y="5925328"/>
                <a:ext cx="587494" cy="307777"/>
              </a:xfrm>
              <a:prstGeom prst="rect">
                <a:avLst/>
              </a:prstGeom>
              <a:blipFill rotWithShape="1">
                <a:blip r:embed="rId1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-33084" y="3861048"/>
                <a:ext cx="520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sz="14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1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84" y="3861048"/>
                <a:ext cx="520090" cy="307777"/>
              </a:xfrm>
              <a:prstGeom prst="rect">
                <a:avLst/>
              </a:prstGeom>
              <a:blipFill rotWithShape="1">
                <a:blip r:embed="rId16"/>
                <a:stretch>
                  <a:fillRect r="-15294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/>
          <p:nvPr/>
        </p:nvCxnSpPr>
        <p:spPr>
          <a:xfrm>
            <a:off x="4616634" y="5528265"/>
            <a:ext cx="3987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feld 1023"/>
              <p:cNvSpPr txBox="1"/>
              <p:nvPr/>
            </p:nvSpPr>
            <p:spPr>
              <a:xfrm>
                <a:off x="4488562" y="532406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[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24" name="Textfeld 1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562" y="5324068"/>
                <a:ext cx="216024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8333" r="-30556"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8486720" y="532406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20" y="5324068"/>
                <a:ext cx="216024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8333" r="-30556"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8" name="Gerade Verbindung 1027"/>
          <p:cNvCxnSpPr/>
          <p:nvPr/>
        </p:nvCxnSpPr>
        <p:spPr>
          <a:xfrm>
            <a:off x="5580112" y="5468084"/>
            <a:ext cx="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5076056" y="5468084"/>
            <a:ext cx="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6300192" y="5460419"/>
            <a:ext cx="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6948264" y="5459015"/>
            <a:ext cx="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8100392" y="5460419"/>
            <a:ext cx="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7452320" y="5459014"/>
            <a:ext cx="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Textfeld 1029"/>
              <p:cNvSpPr txBox="1"/>
              <p:nvPr/>
            </p:nvSpPr>
            <p:spPr>
              <a:xfrm>
                <a:off x="4499992" y="5592668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030" name="Textfeld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592668"/>
                <a:ext cx="216024" cy="338554"/>
              </a:xfrm>
              <a:prstGeom prst="rect">
                <a:avLst/>
              </a:prstGeom>
              <a:blipFill rotWithShape="1">
                <a:blip r:embed="rId20"/>
                <a:stretch>
                  <a:fillRect r="-4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4932040" y="5589240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89240"/>
                <a:ext cx="216024" cy="338554"/>
              </a:xfrm>
              <a:prstGeom prst="rect">
                <a:avLst/>
              </a:prstGeom>
              <a:blipFill rotWithShape="1">
                <a:blip r:embed="rId21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5436096" y="5589240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589240"/>
                <a:ext cx="216024" cy="338554"/>
              </a:xfrm>
              <a:prstGeom prst="rect">
                <a:avLst/>
              </a:prstGeom>
              <a:blipFill rotWithShape="1">
                <a:blip r:embed="rId22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6156176" y="5587866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87866"/>
                <a:ext cx="216024" cy="338554"/>
              </a:xfrm>
              <a:prstGeom prst="rect">
                <a:avLst/>
              </a:prstGeom>
              <a:blipFill rotWithShape="1">
                <a:blip r:embed="rId23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6804248" y="5589240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589240"/>
                <a:ext cx="216024" cy="338554"/>
              </a:xfrm>
              <a:prstGeom prst="rect">
                <a:avLst/>
              </a:prstGeom>
              <a:blipFill rotWithShape="1">
                <a:blip r:embed="rId24"/>
                <a:stretch>
                  <a:fillRect r="-4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7308304" y="5587866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587866"/>
                <a:ext cx="216024" cy="338554"/>
              </a:xfrm>
              <a:prstGeom prst="rect">
                <a:avLst/>
              </a:prstGeom>
              <a:blipFill rotWithShape="1">
                <a:blip r:embed="rId25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7956376" y="5587236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587236"/>
                <a:ext cx="216024" cy="338554"/>
              </a:xfrm>
              <a:prstGeom prst="rect">
                <a:avLst/>
              </a:prstGeom>
              <a:blipFill rotWithShape="1">
                <a:blip r:embed="rId26"/>
                <a:stretch>
                  <a:fillRect r="-4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8460432" y="5586818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5586818"/>
                <a:ext cx="216024" cy="338554"/>
              </a:xfrm>
              <a:prstGeom prst="rect">
                <a:avLst/>
              </a:prstGeom>
              <a:blipFill rotWithShape="1">
                <a:blip r:embed="rId27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287456" y="5093235"/>
                <a:ext cx="4824536" cy="1200329"/>
              </a:xfrm>
              <a:prstGeom prst="rect">
                <a:avLst/>
              </a:prstGeom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) Das </a:t>
                </a:r>
                <a:r>
                  <a:rPr lang="de-DE" sz="1200" dirty="0" err="1" smtClean="0">
                    <a:latin typeface="Cambria Math" pitchFamily="18" charset="0"/>
                    <a:ea typeface="Cambria Math" pitchFamily="18" charset="0"/>
                  </a:rPr>
                  <a:t>Supremum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(das </a:t>
                </a:r>
                <a14:m>
                  <m:oMath xmlns:m="http://schemas.openxmlformats.org/officeDocument/2006/math">
                    <m:r>
                      <a:rPr lang="de-DE" sz="12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sein kann)</a:t>
                </a:r>
              </a:p>
              <a:p>
                <a:endParaRPr lang="de-DE" sz="1200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L(W)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:= </a:t>
                </a:r>
                <a:r>
                  <a:rPr lang="de-DE" sz="1200" dirty="0" err="1" smtClean="0">
                    <a:latin typeface="Cambria Math" pitchFamily="18" charset="0"/>
                    <a:ea typeface="Cambria Math" pitchFamily="18" charset="0"/>
                  </a:rPr>
                  <a:t>sup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sz="12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𝐿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(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𝑃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)</m:t>
                        </m:r>
                      </m:e>
                      <m:e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𝑃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𝑖𝑠𝑡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𝑒𝑖𝑛𝑏𝑒𝑠𝑐h𝑟𝑖𝑒𝑏𝑒𝑛𝑒𝑟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r>
                          <a:rPr lang="de-DE" sz="1200" b="0" i="1" smtClean="0">
                            <a:latin typeface="Cambria Math"/>
                            <a:ea typeface="Cambria Math" pitchFamily="18" charset="0"/>
                          </a:rPr>
                          <m:t>𝑃𝑜𝑙𝑦𝑔𝑜𝑛𝑧𝑢𝑔</m:t>
                        </m:r>
                      </m:e>
                    </m:d>
                  </m:oMath>
                </a14:m>
                <a:endParaRPr lang="de-DE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de-DE" sz="1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sz="1200" dirty="0">
                    <a:latin typeface="Cambria Math" pitchFamily="18" charset="0"/>
                    <a:ea typeface="Cambria Math" pitchFamily="18" charset="0"/>
                  </a:rPr>
                  <a:t>h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eißt die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Länge von W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. Ist I </a:t>
                </a:r>
                <a:r>
                  <a:rPr lang="de-DE" sz="1200" dirty="0" err="1" smtClean="0">
                    <a:latin typeface="Cambria Math" pitchFamily="18" charset="0"/>
                    <a:ea typeface="Cambria Math" pitchFamily="18" charset="0"/>
                  </a:rPr>
                  <a:t>einpunktig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, so sei L(W) := 0.</a:t>
                </a:r>
              </a:p>
              <a:p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W heißt </a:t>
                </a:r>
                <a:r>
                  <a:rPr lang="de-DE" sz="1200" b="1" dirty="0" smtClean="0">
                    <a:latin typeface="Cambria Math" pitchFamily="18" charset="0"/>
                    <a:ea typeface="Cambria Math" pitchFamily="18" charset="0"/>
                  </a:rPr>
                  <a:t>rektifizierbar</a:t>
                </a:r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, wenn L(W) &lt;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de-DE" sz="12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de-DE" sz="1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56" y="5093235"/>
                <a:ext cx="4824536" cy="120032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0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12" grpId="0"/>
      <p:bldP spid="26" grpId="0"/>
      <p:bldP spid="29" grpId="0"/>
      <p:bldP spid="1024" grpId="0"/>
      <p:bldP spid="35" grpId="0"/>
      <p:bldP spid="103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Länge eines Kurvenstücks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608933" y="1484784"/>
            <a:ext cx="0" cy="4392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20901" y="5517232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48355" y="1196752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y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5217445" y="5322694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x</a:t>
            </a:r>
            <a:endParaRPr lang="de-DE" sz="1600" dirty="0"/>
          </a:p>
        </p:txBody>
      </p:sp>
      <p:sp>
        <p:nvSpPr>
          <p:cNvPr id="17" name="Bogen 16"/>
          <p:cNvSpPr/>
          <p:nvPr/>
        </p:nvSpPr>
        <p:spPr>
          <a:xfrm rot="10800000" flipH="1">
            <a:off x="-3204863" y="113180"/>
            <a:ext cx="7757210" cy="4552538"/>
          </a:xfrm>
          <a:prstGeom prst="arc">
            <a:avLst>
              <a:gd name="adj1" fmla="val 16102062"/>
              <a:gd name="adj2" fmla="val 10403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/>
          <p:cNvCxnSpPr/>
          <p:nvPr/>
        </p:nvCxnSpPr>
        <p:spPr>
          <a:xfrm>
            <a:off x="2841181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112989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977085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705277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557943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171615" y="5505802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15" y="5505802"/>
                <a:ext cx="792087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/>
          <p:nvPr/>
        </p:nvCxnSpPr>
        <p:spPr>
          <a:xfrm flipH="1" flipV="1">
            <a:off x="1114703" y="4665719"/>
            <a:ext cx="1" cy="842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 flipV="1">
            <a:off x="1975370" y="4531980"/>
            <a:ext cx="1716" cy="10026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 flipV="1">
            <a:off x="2839466" y="4293096"/>
            <a:ext cx="1" cy="1214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3706991" y="3795328"/>
            <a:ext cx="11430" cy="17527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H="1" flipV="1">
            <a:off x="4556228" y="2276872"/>
            <a:ext cx="1" cy="32289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1114704" y="4664566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1980515" y="4546838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2841181" y="4293096"/>
            <a:ext cx="88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3708707" y="3803898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>
            <a:off x="608933" y="4653136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H="1">
            <a:off x="608933" y="4531980"/>
            <a:ext cx="13664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H="1">
            <a:off x="608933" y="4289668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flipH="1">
            <a:off x="608933" y="3795328"/>
            <a:ext cx="30997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17" idx="2"/>
          </p:cNvCxnSpPr>
          <p:nvPr/>
        </p:nvCxnSpPr>
        <p:spPr>
          <a:xfrm flipH="1">
            <a:off x="608933" y="2272198"/>
            <a:ext cx="3938265" cy="46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>
            <a:stCxn id="17" idx="2"/>
          </p:cNvCxnSpPr>
          <p:nvPr/>
        </p:nvCxnSpPr>
        <p:spPr>
          <a:xfrm>
            <a:off x="4547198" y="2272198"/>
            <a:ext cx="10745" cy="152661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3716707" y="3826806"/>
            <a:ext cx="0" cy="468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2841181" y="4293096"/>
            <a:ext cx="0" cy="252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>
            <a:off x="1977085" y="4531980"/>
            <a:ext cx="0" cy="144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4557943" y="3035503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43" y="3035503"/>
                <a:ext cx="43204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656129" y="3964067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29" y="3964067"/>
                <a:ext cx="43204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2769173" y="4293096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3" y="4293096"/>
                <a:ext cx="432047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/>
              <p:cNvSpPr txBox="1"/>
              <p:nvPr/>
            </p:nvSpPr>
            <p:spPr>
              <a:xfrm>
                <a:off x="1905078" y="448937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8" name="Textfeld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78" y="4489375"/>
                <a:ext cx="43204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4068716" y="375786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16" y="3757865"/>
                <a:ext cx="432047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/>
              <p:cNvSpPr txBox="1"/>
              <p:nvPr/>
            </p:nvSpPr>
            <p:spPr>
              <a:xfrm>
                <a:off x="3260232" y="423251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feld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232" y="4232518"/>
                <a:ext cx="432047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/>
              <p:cNvSpPr txBox="1"/>
              <p:nvPr/>
            </p:nvSpPr>
            <p:spPr>
              <a:xfrm>
                <a:off x="2409133" y="448937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33" y="4489375"/>
                <a:ext cx="432047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1515467" y="462684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67" y="4626848"/>
                <a:ext cx="43204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Gerade Verbindung 83"/>
          <p:cNvCxnSpPr/>
          <p:nvPr/>
        </p:nvCxnSpPr>
        <p:spPr>
          <a:xfrm flipH="1">
            <a:off x="3723181" y="2272198"/>
            <a:ext cx="824017" cy="152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>
            <a:off x="2839466" y="3826806"/>
            <a:ext cx="852813" cy="44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Gerade Verbindung 1023"/>
          <p:cNvCxnSpPr/>
          <p:nvPr/>
        </p:nvCxnSpPr>
        <p:spPr>
          <a:xfrm flipH="1">
            <a:off x="1980515" y="4271844"/>
            <a:ext cx="870381" cy="268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Gerade Verbindung 1028"/>
          <p:cNvCxnSpPr/>
          <p:nvPr/>
        </p:nvCxnSpPr>
        <p:spPr>
          <a:xfrm flipH="1">
            <a:off x="1114704" y="4531980"/>
            <a:ext cx="832810" cy="111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/>
              <p:cNvSpPr txBox="1"/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3" name="Textfeld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/>
              <p:cNvSpPr txBox="1"/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4" name="Textfeld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feld 107"/>
              <p:cNvSpPr txBox="1"/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8" name="Textfeld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blipFill rotWithShape="1">
                <a:blip r:embed="rId2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108"/>
              <p:cNvSpPr txBox="1"/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9" name="Textfeld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blipFill rotWithShape="1">
                <a:blip r:embed="rId2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feld 109"/>
              <p:cNvSpPr txBox="1"/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0" name="Textfeld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blipFill rotWithShape="1"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10"/>
              <p:cNvSpPr txBox="1"/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1" name="Textfeld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blipFill rotWithShape="1">
                <a:blip r:embed="rId2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2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32" grpId="0"/>
      <p:bldP spid="33" grpId="0"/>
      <p:bldP spid="34" grpId="0"/>
      <p:bldP spid="35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Länge eines Kurvenstücks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608933" y="1484784"/>
            <a:ext cx="0" cy="4392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20901" y="5517232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6347" y="1196752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y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5217445" y="5322694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x</a:t>
            </a:r>
            <a:endParaRPr lang="de-DE" sz="1600" dirty="0"/>
          </a:p>
        </p:txBody>
      </p:sp>
      <p:sp>
        <p:nvSpPr>
          <p:cNvPr id="17" name="Bogen 16"/>
          <p:cNvSpPr/>
          <p:nvPr/>
        </p:nvSpPr>
        <p:spPr>
          <a:xfrm rot="10800000" flipH="1">
            <a:off x="-3204863" y="113180"/>
            <a:ext cx="7757210" cy="4552538"/>
          </a:xfrm>
          <a:prstGeom prst="arc">
            <a:avLst>
              <a:gd name="adj1" fmla="val 16102062"/>
              <a:gd name="adj2" fmla="val 10403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/>
          <p:cNvCxnSpPr/>
          <p:nvPr/>
        </p:nvCxnSpPr>
        <p:spPr>
          <a:xfrm>
            <a:off x="2841181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112989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977085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705277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557943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387639" y="5505802"/>
                <a:ext cx="384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  <m:sub/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39" y="5505802"/>
                <a:ext cx="38461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/>
          <p:nvPr/>
        </p:nvCxnSpPr>
        <p:spPr>
          <a:xfrm flipH="1" flipV="1">
            <a:off x="1114703" y="4665719"/>
            <a:ext cx="1" cy="842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 flipV="1">
            <a:off x="1975370" y="4531980"/>
            <a:ext cx="1716" cy="10026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 flipV="1">
            <a:off x="2839466" y="4293096"/>
            <a:ext cx="1" cy="1214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3706991" y="3795328"/>
            <a:ext cx="11430" cy="17527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H="1" flipV="1">
            <a:off x="4556228" y="2276872"/>
            <a:ext cx="1" cy="32289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1114704" y="4664566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1980515" y="4546838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2841181" y="4293096"/>
            <a:ext cx="88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3728772" y="3815376"/>
            <a:ext cx="396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>
            <a:off x="608933" y="4653136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H="1">
            <a:off x="608933" y="4531980"/>
            <a:ext cx="13664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H="1">
            <a:off x="608933" y="4289668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flipH="1">
            <a:off x="608933" y="3795328"/>
            <a:ext cx="30997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17" idx="2"/>
          </p:cNvCxnSpPr>
          <p:nvPr/>
        </p:nvCxnSpPr>
        <p:spPr>
          <a:xfrm flipH="1">
            <a:off x="608933" y="2272198"/>
            <a:ext cx="3938265" cy="46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3716707" y="3826806"/>
            <a:ext cx="0" cy="468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2841181" y="4293096"/>
            <a:ext cx="0" cy="252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>
            <a:off x="1977085" y="4531980"/>
            <a:ext cx="0" cy="144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4641381" y="2694062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81" y="2694062"/>
                <a:ext cx="43204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656129" y="4057327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29" y="4057327"/>
                <a:ext cx="432047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2769173" y="4293096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3" y="4293096"/>
                <a:ext cx="432047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/>
              <p:cNvSpPr txBox="1"/>
              <p:nvPr/>
            </p:nvSpPr>
            <p:spPr>
              <a:xfrm>
                <a:off x="1905078" y="448937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8" name="Textfeld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78" y="4489375"/>
                <a:ext cx="43204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3872152" y="3791889"/>
                <a:ext cx="284633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1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1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de-DE" sz="11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152" y="3791889"/>
                <a:ext cx="284633" cy="409215"/>
              </a:xfrm>
              <a:prstGeom prst="rect">
                <a:avLst/>
              </a:prstGeom>
              <a:blipFill rotWithShape="1">
                <a:blip r:embed="rId13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/>
              <p:cNvSpPr txBox="1"/>
              <p:nvPr/>
            </p:nvSpPr>
            <p:spPr>
              <a:xfrm>
                <a:off x="3260232" y="423251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feld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232" y="4232518"/>
                <a:ext cx="432047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/>
              <p:cNvSpPr txBox="1"/>
              <p:nvPr/>
            </p:nvSpPr>
            <p:spPr>
              <a:xfrm>
                <a:off x="2409133" y="448937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33" y="4489375"/>
                <a:ext cx="43204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1515467" y="462684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67" y="4626848"/>
                <a:ext cx="43204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Gerade Verbindung 83"/>
          <p:cNvCxnSpPr/>
          <p:nvPr/>
        </p:nvCxnSpPr>
        <p:spPr>
          <a:xfrm flipH="1">
            <a:off x="3723181" y="2272198"/>
            <a:ext cx="824017" cy="152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>
            <a:off x="2839466" y="3826806"/>
            <a:ext cx="852813" cy="44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Gerade Verbindung 1023"/>
          <p:cNvCxnSpPr/>
          <p:nvPr/>
        </p:nvCxnSpPr>
        <p:spPr>
          <a:xfrm flipH="1">
            <a:off x="1980515" y="4271844"/>
            <a:ext cx="870381" cy="268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Gerade Verbindung 1028"/>
          <p:cNvCxnSpPr/>
          <p:nvPr/>
        </p:nvCxnSpPr>
        <p:spPr>
          <a:xfrm flipH="1">
            <a:off x="1114704" y="4531980"/>
            <a:ext cx="832810" cy="111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/>
              <p:cNvSpPr txBox="1"/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3" name="Textfeld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/>
              <p:cNvSpPr txBox="1"/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4" name="Textfeld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blipFill rotWithShape="1">
                <a:blip r:embed="rId2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feld 107"/>
              <p:cNvSpPr txBox="1"/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8" name="Textfeld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blipFill rotWithShape="1">
                <a:blip r:embed="rId2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108"/>
              <p:cNvSpPr txBox="1"/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9" name="Textfeld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blipFill rotWithShape="1"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feld 109"/>
              <p:cNvSpPr txBox="1"/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0" name="Textfeld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blipFill rotWithShape="1"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10"/>
              <p:cNvSpPr txBox="1"/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1" name="Textfeld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blipFill rotWithShape="1">
                <a:blip r:embed="rId2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Gerade Verbindung 70"/>
          <p:cNvCxnSpPr/>
          <p:nvPr/>
        </p:nvCxnSpPr>
        <p:spPr>
          <a:xfrm>
            <a:off x="4125895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979632" y="5507940"/>
            <a:ext cx="29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µ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Gerade Verbindung 10"/>
          <p:cNvCxnSpPr>
            <a:stCxn id="8" idx="0"/>
          </p:cNvCxnSpPr>
          <p:nvPr/>
        </p:nvCxnSpPr>
        <p:spPr>
          <a:xfrm flipV="1">
            <a:off x="4124772" y="3429000"/>
            <a:ext cx="10417" cy="20789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608933" y="3429000"/>
            <a:ext cx="351583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104928" y="3275946"/>
                <a:ext cx="492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𝑓</m:t>
                      </m:r>
                      <m:r>
                        <a:rPr lang="de-D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µ</m:t>
                      </m:r>
                      <m:r>
                        <a:rPr lang="de-D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" y="3275946"/>
                <a:ext cx="492625" cy="307777"/>
              </a:xfrm>
              <a:prstGeom prst="rect">
                <a:avLst/>
              </a:prstGeom>
              <a:blipFill rotWithShape="1">
                <a:blip r:embed="rId26"/>
                <a:stretch>
                  <a:fillRect r="-6173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Gerade Verbindung 72"/>
          <p:cNvCxnSpPr/>
          <p:nvPr/>
        </p:nvCxnSpPr>
        <p:spPr>
          <a:xfrm>
            <a:off x="4147945" y="3441264"/>
            <a:ext cx="43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feld 76"/>
              <p:cNvSpPr txBox="1"/>
              <p:nvPr/>
            </p:nvSpPr>
            <p:spPr>
              <a:xfrm>
                <a:off x="4262565" y="3474110"/>
                <a:ext cx="284633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1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1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de-DE" sz="11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65" y="3474110"/>
                <a:ext cx="284633" cy="409215"/>
              </a:xfrm>
              <a:prstGeom prst="rect">
                <a:avLst/>
              </a:prstGeom>
              <a:blipFill rotWithShape="1">
                <a:blip r:embed="rId27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4641381" y="3462732"/>
                <a:ext cx="432047" cy="32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µ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81" y="3462732"/>
                <a:ext cx="432047" cy="32630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>
            <a:off x="4641381" y="3448744"/>
            <a:ext cx="45719" cy="360000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Geschweifte Klammer rechts 79"/>
          <p:cNvSpPr/>
          <p:nvPr/>
        </p:nvSpPr>
        <p:spPr>
          <a:xfrm>
            <a:off x="4633380" y="2299732"/>
            <a:ext cx="45719" cy="1116000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>
            <a:stCxn id="17" idx="2"/>
          </p:cNvCxnSpPr>
          <p:nvPr/>
        </p:nvCxnSpPr>
        <p:spPr>
          <a:xfrm flipH="1">
            <a:off x="4124771" y="2272198"/>
            <a:ext cx="422427" cy="11435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3728772" y="3429000"/>
            <a:ext cx="406417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9" grpId="0"/>
      <p:bldP spid="8" grpId="0"/>
      <p:bldP spid="75" grpId="0"/>
      <p:bldP spid="77" grpId="0"/>
      <p:bldP spid="79" grpId="0"/>
      <p:bldP spid="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Länge eines Kurvenstücks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608933" y="1484784"/>
            <a:ext cx="0" cy="4392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20901" y="5517232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6347" y="1196752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y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5217445" y="5322694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x</a:t>
            </a:r>
            <a:endParaRPr lang="de-DE" sz="1600" dirty="0"/>
          </a:p>
        </p:txBody>
      </p:sp>
      <p:sp>
        <p:nvSpPr>
          <p:cNvPr id="17" name="Bogen 16"/>
          <p:cNvSpPr/>
          <p:nvPr/>
        </p:nvSpPr>
        <p:spPr>
          <a:xfrm rot="10800000" flipH="1">
            <a:off x="-3204863" y="113180"/>
            <a:ext cx="7757210" cy="4552538"/>
          </a:xfrm>
          <a:prstGeom prst="arc">
            <a:avLst>
              <a:gd name="adj1" fmla="val 16102062"/>
              <a:gd name="adj2" fmla="val 10403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/>
          <p:cNvCxnSpPr/>
          <p:nvPr/>
        </p:nvCxnSpPr>
        <p:spPr>
          <a:xfrm>
            <a:off x="2841181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112989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977085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705277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557943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387639" y="5505802"/>
                <a:ext cx="384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  <m:sub/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39" y="5505802"/>
                <a:ext cx="38461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Gerade Verbindung 83"/>
          <p:cNvCxnSpPr/>
          <p:nvPr/>
        </p:nvCxnSpPr>
        <p:spPr>
          <a:xfrm flipH="1">
            <a:off x="3723181" y="2272198"/>
            <a:ext cx="824017" cy="152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>
            <a:off x="2839466" y="3826806"/>
            <a:ext cx="852813" cy="44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Gerade Verbindung 1023"/>
          <p:cNvCxnSpPr/>
          <p:nvPr/>
        </p:nvCxnSpPr>
        <p:spPr>
          <a:xfrm flipH="1">
            <a:off x="1980515" y="4271844"/>
            <a:ext cx="870381" cy="268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Gerade Verbindung 1028"/>
          <p:cNvCxnSpPr/>
          <p:nvPr/>
        </p:nvCxnSpPr>
        <p:spPr>
          <a:xfrm flipH="1">
            <a:off x="1114704" y="4531980"/>
            <a:ext cx="832810" cy="111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/>
              <p:cNvSpPr txBox="1"/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3" name="Textfeld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/>
              <p:cNvSpPr txBox="1"/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4" name="Textfeld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feld 107"/>
              <p:cNvSpPr txBox="1"/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8" name="Textfeld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108"/>
              <p:cNvSpPr txBox="1"/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9" name="Textfeld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feld 109"/>
              <p:cNvSpPr txBox="1"/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0" name="Textfeld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10"/>
              <p:cNvSpPr txBox="1"/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1" name="Textfeld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Gerade Verbindung 70"/>
          <p:cNvCxnSpPr/>
          <p:nvPr/>
        </p:nvCxnSpPr>
        <p:spPr>
          <a:xfrm>
            <a:off x="4125895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979632" y="5507940"/>
            <a:ext cx="29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µ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104928" y="3275946"/>
                <a:ext cx="492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𝑓</m:t>
                      </m:r>
                      <m:r>
                        <a:rPr lang="de-D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DE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µ</m:t>
                      </m:r>
                      <m:r>
                        <a:rPr lang="de-DE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" y="3275946"/>
                <a:ext cx="492625" cy="307777"/>
              </a:xfrm>
              <a:prstGeom prst="rect">
                <a:avLst/>
              </a:prstGeom>
              <a:blipFill rotWithShape="1">
                <a:blip r:embed="rId18"/>
                <a:stretch>
                  <a:fillRect r="-6173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17"/>
          <p:cNvCxnSpPr>
            <a:stCxn id="17" idx="2"/>
          </p:cNvCxnSpPr>
          <p:nvPr/>
        </p:nvCxnSpPr>
        <p:spPr>
          <a:xfrm flipH="1">
            <a:off x="4124771" y="2272198"/>
            <a:ext cx="422427" cy="11435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3728772" y="3429000"/>
            <a:ext cx="406417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Länge eines Kurvenstücks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608933" y="1484784"/>
            <a:ext cx="0" cy="4392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20901" y="5517232"/>
            <a:ext cx="48965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48355" y="1196752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y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5217445" y="5322694"/>
            <a:ext cx="2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x</a:t>
            </a:r>
            <a:endParaRPr lang="de-DE" sz="1600" dirty="0"/>
          </a:p>
        </p:txBody>
      </p:sp>
      <p:sp>
        <p:nvSpPr>
          <p:cNvPr id="17" name="Bogen 16"/>
          <p:cNvSpPr/>
          <p:nvPr/>
        </p:nvSpPr>
        <p:spPr>
          <a:xfrm rot="10800000" flipH="1">
            <a:off x="-3204863" y="113180"/>
            <a:ext cx="7757210" cy="4552538"/>
          </a:xfrm>
          <a:prstGeom prst="arc">
            <a:avLst>
              <a:gd name="adj1" fmla="val 16102062"/>
              <a:gd name="adj2" fmla="val 10403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/>
          <p:cNvCxnSpPr/>
          <p:nvPr/>
        </p:nvCxnSpPr>
        <p:spPr>
          <a:xfrm>
            <a:off x="2841181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112989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977085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705277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557943" y="54452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51" y="5507940"/>
                <a:ext cx="36003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77" y="5507940"/>
                <a:ext cx="36003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02" y="5505802"/>
                <a:ext cx="36003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0" y="5507940"/>
                <a:ext cx="792087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171615" y="5505802"/>
                <a:ext cx="792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615" y="5505802"/>
                <a:ext cx="792087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30"/>
          <p:cNvCxnSpPr/>
          <p:nvPr/>
        </p:nvCxnSpPr>
        <p:spPr>
          <a:xfrm flipH="1" flipV="1">
            <a:off x="1114703" y="4665719"/>
            <a:ext cx="1" cy="842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 flipV="1">
            <a:off x="1975370" y="4531980"/>
            <a:ext cx="1716" cy="10026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 flipV="1">
            <a:off x="2839466" y="4293096"/>
            <a:ext cx="1" cy="1214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3706991" y="3795328"/>
            <a:ext cx="11430" cy="17527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H="1" flipV="1">
            <a:off x="4556228" y="2276872"/>
            <a:ext cx="1" cy="32289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1114704" y="4664566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1980515" y="4546838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2841181" y="4293096"/>
            <a:ext cx="88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3708707" y="3803898"/>
            <a:ext cx="86066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>
            <a:off x="608933" y="4653136"/>
            <a:ext cx="504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H="1">
            <a:off x="608933" y="4531980"/>
            <a:ext cx="13664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H="1">
            <a:off x="608933" y="4289668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flipH="1">
            <a:off x="608933" y="3795328"/>
            <a:ext cx="30997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>
            <a:stCxn id="17" idx="2"/>
          </p:cNvCxnSpPr>
          <p:nvPr/>
        </p:nvCxnSpPr>
        <p:spPr>
          <a:xfrm flipH="1">
            <a:off x="608933" y="2272198"/>
            <a:ext cx="3938265" cy="46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>
            <a:stCxn id="17" idx="2"/>
          </p:cNvCxnSpPr>
          <p:nvPr/>
        </p:nvCxnSpPr>
        <p:spPr>
          <a:xfrm>
            <a:off x="4547198" y="2272198"/>
            <a:ext cx="10745" cy="152661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3716707" y="3826806"/>
            <a:ext cx="0" cy="468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2841181" y="4293096"/>
            <a:ext cx="0" cy="252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>
            <a:off x="1977085" y="4531980"/>
            <a:ext cx="0" cy="1440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4557943" y="3035503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43" y="3035503"/>
                <a:ext cx="43204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656129" y="3964067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29" y="3964067"/>
                <a:ext cx="43204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2769173" y="4293096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3" y="4293096"/>
                <a:ext cx="432047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/>
              <p:cNvSpPr txBox="1"/>
              <p:nvPr/>
            </p:nvSpPr>
            <p:spPr>
              <a:xfrm>
                <a:off x="1905078" y="448937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88" name="Textfeld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78" y="4489375"/>
                <a:ext cx="432047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4068716" y="375786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16" y="3757865"/>
                <a:ext cx="432047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/>
              <p:cNvSpPr txBox="1"/>
              <p:nvPr/>
            </p:nvSpPr>
            <p:spPr>
              <a:xfrm>
                <a:off x="3260232" y="423251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feld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232" y="4232518"/>
                <a:ext cx="432047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/>
              <p:cNvSpPr txBox="1"/>
              <p:nvPr/>
            </p:nvSpPr>
            <p:spPr>
              <a:xfrm>
                <a:off x="2409133" y="4489375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33" y="4489375"/>
                <a:ext cx="432047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1515467" y="4626848"/>
                <a:ext cx="43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/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67" y="4626848"/>
                <a:ext cx="432047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Gerade Verbindung 83"/>
          <p:cNvCxnSpPr/>
          <p:nvPr/>
        </p:nvCxnSpPr>
        <p:spPr>
          <a:xfrm flipH="1">
            <a:off x="3723181" y="2272198"/>
            <a:ext cx="824017" cy="152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>
            <a:off x="2839466" y="3826806"/>
            <a:ext cx="852813" cy="44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Gerade Verbindung 1023"/>
          <p:cNvCxnSpPr/>
          <p:nvPr/>
        </p:nvCxnSpPr>
        <p:spPr>
          <a:xfrm flipH="1">
            <a:off x="1980515" y="4271844"/>
            <a:ext cx="870381" cy="268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Gerade Verbindung 1028"/>
          <p:cNvCxnSpPr/>
          <p:nvPr/>
        </p:nvCxnSpPr>
        <p:spPr>
          <a:xfrm flipH="1">
            <a:off x="1114704" y="4531980"/>
            <a:ext cx="832810" cy="111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/>
              <p:cNvSpPr txBox="1"/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3" name="Textfeld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31" y="2727726"/>
                <a:ext cx="296984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/>
              <p:cNvSpPr txBox="1"/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4" name="Textfeld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649" y="3757865"/>
                <a:ext cx="29698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20" y="4130932"/>
                <a:ext cx="296984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83" y="4316476"/>
                <a:ext cx="296984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9" y="2118309"/>
                <a:ext cx="648071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feld 107"/>
              <p:cNvSpPr txBox="1"/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8" name="Textfeld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3641439"/>
                <a:ext cx="648071" cy="307777"/>
              </a:xfrm>
              <a:prstGeom prst="rect">
                <a:avLst/>
              </a:prstGeom>
              <a:blipFill rotWithShape="1">
                <a:blip r:embed="rId2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108"/>
              <p:cNvSpPr txBox="1"/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09" name="Textfeld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8" y="4077072"/>
                <a:ext cx="648071" cy="307777"/>
              </a:xfrm>
              <a:prstGeom prst="rect">
                <a:avLst/>
              </a:prstGeom>
              <a:blipFill rotWithShape="1">
                <a:blip r:embed="rId2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feld 109"/>
              <p:cNvSpPr txBox="1"/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0" name="Textfeld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" y="4345359"/>
                <a:ext cx="648071" cy="307777"/>
              </a:xfrm>
              <a:prstGeom prst="rect">
                <a:avLst/>
              </a:prstGeom>
              <a:blipFill rotWithShape="1"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10"/>
              <p:cNvSpPr txBox="1"/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11" name="Textfeld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" y="4592741"/>
                <a:ext cx="648071" cy="307777"/>
              </a:xfrm>
              <a:prstGeom prst="rect">
                <a:avLst/>
              </a:prstGeom>
              <a:blipFill rotWithShape="1">
                <a:blip r:embed="rId2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652120" y="2118309"/>
                <a:ext cx="2747734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118309"/>
                <a:ext cx="2747734" cy="427746"/>
              </a:xfrm>
              <a:prstGeom prst="rect">
                <a:avLst/>
              </a:prstGeom>
              <a:blipFill rotWithShape="1">
                <a:blip r:embed="rId25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5859126" y="3501008"/>
                <a:ext cx="2747734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i="1" smtClean="0">
                              <a:latin typeface="Cambria Math"/>
                            </a:rPr>
                            <m:t>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m:rPr>
                              <m:nor/>
                            </m:rPr>
                            <a:rPr lang="de-DE" dirty="0"/>
                            <m:t> 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26" y="3501008"/>
                <a:ext cx="2747734" cy="84875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7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652120" y="2118309"/>
                <a:ext cx="2747734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118309"/>
                <a:ext cx="2747734" cy="427746"/>
              </a:xfrm>
              <a:prstGeom prst="rect">
                <a:avLst/>
              </a:prstGeom>
              <a:blipFill rotWithShape="1">
                <a:blip r:embed="rId2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44" y="0"/>
            <a:ext cx="2509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8494"/>
            <a:ext cx="2520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0"/>
            <a:ext cx="6633944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6336704"/>
            <a:ext cx="6512788" cy="54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4908"/>
            <a:ext cx="4606280" cy="578495"/>
          </a:xfrm>
        </p:spPr>
        <p:txBody>
          <a:bodyPr>
            <a:normAutofit/>
          </a:bodyPr>
          <a:lstStyle/>
          <a:p>
            <a:r>
              <a:rPr lang="de-DE" sz="2800" u="sng" dirty="0" smtClean="0">
                <a:solidFill>
                  <a:schemeClr val="bg1"/>
                </a:solidFill>
              </a:rPr>
              <a:t>Das </a:t>
            </a:r>
            <a:r>
              <a:rPr lang="de-DE" sz="2800" u="sng" dirty="0" err="1" smtClean="0">
                <a:solidFill>
                  <a:schemeClr val="bg1"/>
                </a:solidFill>
              </a:rPr>
              <a:t>Brachistochronenproblem</a:t>
            </a:r>
            <a:endParaRPr lang="de-DE" sz="2800" u="sng" dirty="0">
              <a:solidFill>
                <a:schemeClr val="bg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508104" y="113179"/>
            <a:ext cx="0" cy="322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56654" y="106434"/>
            <a:ext cx="1275586" cy="4043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Marco Fischer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</a:rPr>
              <a:t>Alexander </a:t>
            </a:r>
            <a:r>
              <a:rPr lang="de-DE" sz="1600" dirty="0" err="1" smtClean="0">
                <a:solidFill>
                  <a:schemeClr val="bg1"/>
                </a:solidFill>
              </a:rPr>
              <a:t>Schroer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4178" y="6378961"/>
            <a:ext cx="316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Seminar:	Anwendungsgebiete der Analysis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Dozent:	Prof. Dr. Alberto Abbondandolo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926" y="66307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1. Länge eines Kurvenstücks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5859126" y="3501008"/>
                <a:ext cx="2747734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i="1" smtClean="0">
                              <a:latin typeface="Cambria Math"/>
                            </a:rPr>
                            <m:t>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m:rPr>
                              <m:nor/>
                            </m:rPr>
                            <a:rPr lang="de-DE" dirty="0"/>
                            <m:t> 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26" y="3501008"/>
                <a:ext cx="2747734" cy="8487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68"/>
              <p:cNvSpPr txBox="1"/>
              <p:nvPr/>
            </p:nvSpPr>
            <p:spPr>
              <a:xfrm>
                <a:off x="2472338" y="1819772"/>
                <a:ext cx="274773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∗(1+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  <m: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38" y="1819772"/>
                <a:ext cx="2747734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5352658" y="1832298"/>
                <a:ext cx="2315686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58" y="1832298"/>
                <a:ext cx="2315686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760370" y="3394434"/>
                <a:ext cx="2747734" cy="9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de-DE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  <m: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70" y="3394434"/>
                <a:ext cx="2747734" cy="9237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9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2988E-6 L -0.61476 -0.00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7" y="-4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7697E-6 L -0.61389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9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7" grpId="0"/>
      <p:bldP spid="69" grpId="0"/>
      <p:bldP spid="71" grpId="0"/>
      <p:bldP spid="1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2111</Words>
  <Application>Microsoft Office PowerPoint</Application>
  <PresentationFormat>Bildschirmpräsentation (4:3)</PresentationFormat>
  <Paragraphs>356</Paragraphs>
  <Slides>18</Slides>
  <Notes>0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  <vt:lpstr>Das Brachistochronenproblem</vt:lpstr>
    </vt:vector>
  </TitlesOfParts>
  <Company>AlVoSc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</dc:creator>
  <cp:lastModifiedBy>Alex</cp:lastModifiedBy>
  <cp:revision>142</cp:revision>
  <dcterms:created xsi:type="dcterms:W3CDTF">2013-04-26T11:44:02Z</dcterms:created>
  <dcterms:modified xsi:type="dcterms:W3CDTF">2013-06-23T18:26:38Z</dcterms:modified>
</cp:coreProperties>
</file>